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Lst>
  <p:notesMasterIdLst>
    <p:notesMasterId r:id="rId24"/>
  </p:notesMasterIdLst>
  <p:sldIdLst>
    <p:sldId id="277" r:id="rId2"/>
    <p:sldId id="275" r:id="rId3"/>
    <p:sldId id="276" r:id="rId4"/>
    <p:sldId id="259" r:id="rId5"/>
    <p:sldId id="262" r:id="rId6"/>
    <p:sldId id="263" r:id="rId7"/>
    <p:sldId id="278" r:id="rId8"/>
    <p:sldId id="264" r:id="rId9"/>
    <p:sldId id="267" r:id="rId10"/>
    <p:sldId id="272" r:id="rId11"/>
    <p:sldId id="279" r:id="rId12"/>
    <p:sldId id="280" r:id="rId13"/>
    <p:sldId id="281" r:id="rId14"/>
    <p:sldId id="282" r:id="rId15"/>
    <p:sldId id="283" r:id="rId16"/>
    <p:sldId id="284" r:id="rId17"/>
    <p:sldId id="285" r:id="rId18"/>
    <p:sldId id="289" r:id="rId19"/>
    <p:sldId id="287" r:id="rId20"/>
    <p:sldId id="286" r:id="rId21"/>
    <p:sldId id="273" r:id="rId22"/>
    <p:sldId id="274"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33CC33"/>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26" autoAdjust="0"/>
    <p:restoredTop sz="88496" autoAdjust="0"/>
  </p:normalViewPr>
  <p:slideViewPr>
    <p:cSldViewPr>
      <p:cViewPr varScale="1">
        <p:scale>
          <a:sx n="77" d="100"/>
          <a:sy n="77" d="100"/>
        </p:scale>
        <p:origin x="1685"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0BF09-CED6-4ADE-8B80-1E9AE3C2DE56}" type="datetimeFigureOut">
              <a:rPr lang="en-US" smtClean="0"/>
              <a:t>22/12/2023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10183-F3D7-4EE4-BFAE-AECB3500EEA4}" type="slidenum">
              <a:rPr lang="en-US" smtClean="0"/>
              <a:t>‹#›</a:t>
            </a:fld>
            <a:endParaRPr lang="en-US"/>
          </a:p>
        </p:txBody>
      </p:sp>
    </p:spTree>
    <p:extLst>
      <p:ext uri="{BB962C8B-B14F-4D97-AF65-F5344CB8AC3E}">
        <p14:creationId xmlns:p14="http://schemas.microsoft.com/office/powerpoint/2010/main" val="1292073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FEEEFB-0C2E-4E90-B616-85ACE2EC6AF2}" type="datetimeFigureOut">
              <a:rPr lang="en-US" smtClean="0"/>
              <a:t>22/12/2023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2662012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FEEEFB-0C2E-4E90-B616-85ACE2EC6AF2}" type="datetimeFigureOut">
              <a:rPr lang="en-US" smtClean="0"/>
              <a:t>22/12/2023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1267873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FEEEFB-0C2E-4E90-B616-85ACE2EC6AF2}" type="datetimeFigureOut">
              <a:rPr lang="en-US" smtClean="0"/>
              <a:t>22/12/2023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104032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FEEEFB-0C2E-4E90-B616-85ACE2EC6AF2}" type="datetimeFigureOut">
              <a:rPr lang="en-US" smtClean="0"/>
              <a:t>22/12/2023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24629-365D-48E1-B702-967B5F8B02FB}"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44760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FEEEFB-0C2E-4E90-B616-85ACE2EC6AF2}" type="datetimeFigureOut">
              <a:rPr lang="en-US" smtClean="0"/>
              <a:t>22/12/2023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3942150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BFEEEFB-0C2E-4E90-B616-85ACE2EC6AF2}" type="datetimeFigureOut">
              <a:rPr lang="en-US" smtClean="0"/>
              <a:t>22/12/2023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1140838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BFEEEFB-0C2E-4E90-B616-85ACE2EC6AF2}" type="datetimeFigureOut">
              <a:rPr lang="en-US" smtClean="0"/>
              <a:t>22/12/2023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2184789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EEEFB-0C2E-4E90-B616-85ACE2EC6AF2}" type="datetimeFigureOut">
              <a:rPr lang="en-US" smtClean="0"/>
              <a:t>22/12/2023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2227820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EEEFB-0C2E-4E90-B616-85ACE2EC6AF2}" type="datetimeFigureOut">
              <a:rPr lang="en-US" smtClean="0"/>
              <a:t>22/12/2023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345761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EEEFB-0C2E-4E90-B616-85ACE2EC6AF2}" type="datetimeFigureOut">
              <a:rPr lang="en-US" smtClean="0"/>
              <a:t>22/12/2023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3057843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FEEEFB-0C2E-4E90-B616-85ACE2EC6AF2}" type="datetimeFigureOut">
              <a:rPr lang="en-US" smtClean="0"/>
              <a:t>22/12/2023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337410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FEEEFB-0C2E-4E90-B616-85ACE2EC6AF2}" type="datetimeFigureOut">
              <a:rPr lang="en-US" smtClean="0"/>
              <a:t>22/12/2023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170511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FEEEFB-0C2E-4E90-B616-85ACE2EC6AF2}" type="datetimeFigureOut">
              <a:rPr lang="en-US" smtClean="0"/>
              <a:t>22/12/2023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3209657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FEEEFB-0C2E-4E90-B616-85ACE2EC6AF2}" type="datetimeFigureOut">
              <a:rPr lang="en-US" smtClean="0"/>
              <a:t>22/12/2023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3159188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8BFEEEFB-0C2E-4E90-B616-85ACE2EC6AF2}" type="datetimeFigureOut">
              <a:rPr lang="en-US" smtClean="0"/>
              <a:t>22/12/2023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3079132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FEEEFB-0C2E-4E90-B616-85ACE2EC6AF2}" type="datetimeFigureOut">
              <a:rPr lang="en-US" smtClean="0"/>
              <a:t>22/12/2023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244464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FEEEFB-0C2E-4E90-B616-85ACE2EC6AF2}" type="datetimeFigureOut">
              <a:rPr lang="en-US" smtClean="0"/>
              <a:t>22/12/2023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24629-365D-48E1-B702-967B5F8B02FB}" type="slidenum">
              <a:rPr lang="en-US" smtClean="0"/>
              <a:t>‹#›</a:t>
            </a:fld>
            <a:endParaRPr lang="en-US"/>
          </a:p>
        </p:txBody>
      </p:sp>
    </p:spTree>
    <p:extLst>
      <p:ext uri="{BB962C8B-B14F-4D97-AF65-F5344CB8AC3E}">
        <p14:creationId xmlns:p14="http://schemas.microsoft.com/office/powerpoint/2010/main" val="3566084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8BFEEEFB-0C2E-4E90-B616-85ACE2EC6AF2}" type="datetimeFigureOut">
              <a:rPr lang="en-US" smtClean="0"/>
              <a:t>22/12/2023</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3BA24629-365D-48E1-B702-967B5F8B02FB}" type="slidenum">
              <a:rPr lang="en-US" smtClean="0"/>
              <a:t>‹#›</a:t>
            </a:fld>
            <a:endParaRPr lang="en-US"/>
          </a:p>
        </p:txBody>
      </p:sp>
    </p:spTree>
    <p:extLst>
      <p:ext uri="{BB962C8B-B14F-4D97-AF65-F5344CB8AC3E}">
        <p14:creationId xmlns:p14="http://schemas.microsoft.com/office/powerpoint/2010/main" val="2470388079"/>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0" y="228600"/>
            <a:ext cx="8153400" cy="2057400"/>
          </a:xfrm>
        </p:spPr>
        <p:txBody>
          <a:bodyPr>
            <a:normAutofit fontScale="90000"/>
          </a:bodyPr>
          <a:lstStyle/>
          <a:p>
            <a:pPr algn="ctr"/>
            <a:r>
              <a:rPr lang="en-US" b="1" dirty="0">
                <a:solidFill>
                  <a:schemeClr val="accent6">
                    <a:lumMod val="75000"/>
                  </a:schemeClr>
                </a:solidFill>
                <a:latin typeface="Book Antiqua" panose="02040602050305030304" pitchFamily="18" charset="0"/>
              </a:rPr>
              <a:t/>
            </a:r>
            <a:br>
              <a:rPr lang="en-US" b="1" dirty="0">
                <a:solidFill>
                  <a:schemeClr val="accent6">
                    <a:lumMod val="75000"/>
                  </a:schemeClr>
                </a:solidFill>
                <a:latin typeface="Book Antiqua" panose="02040602050305030304" pitchFamily="18" charset="0"/>
              </a:rPr>
            </a:br>
            <a:r>
              <a:rPr lang="en-US" b="1" dirty="0">
                <a:solidFill>
                  <a:schemeClr val="accent6">
                    <a:lumMod val="75000"/>
                  </a:schemeClr>
                </a:solidFill>
                <a:latin typeface="Book Antiqua" panose="02040602050305030304" pitchFamily="18" charset="0"/>
              </a:rPr>
              <a:t> </a:t>
            </a:r>
            <a:r>
              <a:rPr lang="en-US" sz="3600" b="1" dirty="0">
                <a:solidFill>
                  <a:schemeClr val="accent6">
                    <a:lumMod val="75000"/>
                  </a:schemeClr>
                </a:solidFill>
                <a:latin typeface="Bookman Old Style" panose="02050604050505020204" pitchFamily="18" charset="0"/>
              </a:rPr>
              <a:t>Design of Automated Shower </a:t>
            </a:r>
            <a:br>
              <a:rPr lang="en-US" sz="3600" b="1" dirty="0">
                <a:solidFill>
                  <a:schemeClr val="accent6">
                    <a:lumMod val="75000"/>
                  </a:schemeClr>
                </a:solidFill>
                <a:latin typeface="Bookman Old Style" panose="02050604050505020204" pitchFamily="18" charset="0"/>
              </a:rPr>
            </a:br>
            <a:r>
              <a:rPr lang="en-US" sz="3600" b="1" dirty="0">
                <a:solidFill>
                  <a:schemeClr val="accent6">
                    <a:lumMod val="75000"/>
                  </a:schemeClr>
                </a:solidFill>
                <a:latin typeface="Bookman Old Style" panose="02050604050505020204" pitchFamily="18" charset="0"/>
              </a:rPr>
              <a:t>For Physically Challenged Individuals</a:t>
            </a:r>
            <a:r>
              <a:rPr lang="en-US" b="1" dirty="0">
                <a:solidFill>
                  <a:schemeClr val="accent6">
                    <a:lumMod val="75000"/>
                  </a:schemeClr>
                </a:solidFill>
                <a:latin typeface="Book Antiqua" panose="02040602050305030304" pitchFamily="18" charset="0"/>
              </a:rPr>
              <a:t/>
            </a:r>
            <a:br>
              <a:rPr lang="en-US" b="1" dirty="0">
                <a:solidFill>
                  <a:schemeClr val="accent6">
                    <a:lumMod val="75000"/>
                  </a:schemeClr>
                </a:solidFill>
                <a:latin typeface="Book Antiqua" panose="02040602050305030304" pitchFamily="18" charset="0"/>
              </a:rPr>
            </a:br>
            <a:endParaRPr lang="en-US" dirty="0"/>
          </a:p>
        </p:txBody>
      </p:sp>
      <p:sp>
        <p:nvSpPr>
          <p:cNvPr id="3" name="Content Placeholder 2"/>
          <p:cNvSpPr>
            <a:spLocks noGrp="1"/>
          </p:cNvSpPr>
          <p:nvPr>
            <p:ph sz="quarter" idx="13"/>
          </p:nvPr>
        </p:nvSpPr>
        <p:spPr>
          <a:xfrm>
            <a:off x="727116" y="2057400"/>
            <a:ext cx="7772870" cy="4338507"/>
          </a:xfrm>
        </p:spPr>
        <p:txBody>
          <a:bodyPr>
            <a:normAutofit fontScale="85000" lnSpcReduction="20000"/>
          </a:bodyPr>
          <a:lstStyle/>
          <a:p>
            <a:pPr marL="0" indent="0" algn="ctr">
              <a:buNone/>
            </a:pPr>
            <a:r>
              <a:rPr lang="en-US" sz="2000" dirty="0">
                <a:solidFill>
                  <a:schemeClr val="accent2">
                    <a:lumMod val="75000"/>
                  </a:schemeClr>
                </a:solidFill>
                <a:latin typeface="Bahnschrift" panose="020B0502040204020203" pitchFamily="34" charset="0"/>
              </a:rPr>
              <a:t>T. PraveenyA-20WH1A0477</a:t>
            </a:r>
          </a:p>
          <a:p>
            <a:pPr marL="0" indent="0" algn="ctr">
              <a:buNone/>
            </a:pPr>
            <a:r>
              <a:rPr lang="en-US" sz="2000" dirty="0">
                <a:solidFill>
                  <a:schemeClr val="accent2">
                    <a:lumMod val="75000"/>
                  </a:schemeClr>
                </a:solidFill>
                <a:latin typeface="Bahnschrift" panose="020B0502040204020203" pitchFamily="34" charset="0"/>
              </a:rPr>
              <a:t>B.AKShaya-20WH1A0479</a:t>
            </a:r>
          </a:p>
          <a:p>
            <a:pPr marL="0" indent="0" algn="ctr">
              <a:buNone/>
            </a:pPr>
            <a:r>
              <a:rPr lang="en-US" sz="2000" dirty="0">
                <a:solidFill>
                  <a:schemeClr val="accent2">
                    <a:lumMod val="75000"/>
                  </a:schemeClr>
                </a:solidFill>
                <a:latin typeface="Bahnschrift" panose="020B0502040204020203" pitchFamily="34" charset="0"/>
              </a:rPr>
              <a:t>V.LEENA-20WH1A0489</a:t>
            </a:r>
          </a:p>
          <a:p>
            <a:pPr marL="0" indent="0" algn="ctr">
              <a:buNone/>
            </a:pPr>
            <a:r>
              <a:rPr lang="en-US" sz="2000" dirty="0">
                <a:solidFill>
                  <a:schemeClr val="accent2">
                    <a:lumMod val="75000"/>
                  </a:schemeClr>
                </a:solidFill>
                <a:latin typeface="Bahnschrift" panose="020B0502040204020203" pitchFamily="34" charset="0"/>
              </a:rPr>
              <a:t>K.SNEHA BHUVANESHWARI-20WH1A04B5</a:t>
            </a:r>
          </a:p>
          <a:p>
            <a:pPr marL="0" indent="0" algn="ctr">
              <a:buNone/>
            </a:pPr>
            <a:r>
              <a:rPr lang="en-US" sz="1900" dirty="0">
                <a:solidFill>
                  <a:schemeClr val="accent6">
                    <a:lumMod val="75000"/>
                  </a:schemeClr>
                </a:solidFill>
              </a:rPr>
              <a:t>Under the Guidance of </a:t>
            </a:r>
          </a:p>
          <a:p>
            <a:pPr marL="0" indent="0" algn="ctr">
              <a:buNone/>
            </a:pPr>
            <a:r>
              <a:rPr lang="en-US" sz="1900" dirty="0">
                <a:solidFill>
                  <a:schemeClr val="accent6">
                    <a:lumMod val="75000"/>
                  </a:schemeClr>
                </a:solidFill>
              </a:rPr>
              <a:t>Dr. M. Parvathi, Professor</a:t>
            </a:r>
          </a:p>
          <a:p>
            <a:pPr marL="0" indent="0" algn="ctr">
              <a:buNone/>
            </a:pPr>
            <a:r>
              <a:rPr lang="en-US" sz="2400" b="1" dirty="0">
                <a:solidFill>
                  <a:srgbClr val="FF00FF"/>
                </a:solidFill>
              </a:rPr>
              <a:t>Department of Electronics and Communication Engineering</a:t>
            </a:r>
          </a:p>
          <a:p>
            <a:pPr marL="0" indent="0" algn="ctr">
              <a:buNone/>
            </a:pPr>
            <a:endParaRPr lang="en-US" sz="2400" b="1" dirty="0">
              <a:solidFill>
                <a:srgbClr val="FF00FF"/>
              </a:solidFill>
              <a:latin typeface="Algerian" panose="04020705040A02060702" pitchFamily="82" charset="0"/>
            </a:endParaRPr>
          </a:p>
          <a:p>
            <a:pPr marL="0" indent="0" algn="ctr">
              <a:buNone/>
            </a:pPr>
            <a:endParaRPr lang="en-US" b="1" dirty="0">
              <a:solidFill>
                <a:srgbClr val="7030A0"/>
              </a:solidFill>
              <a:latin typeface="Algerian" panose="04020705040A02060702" pitchFamily="82" charset="0"/>
            </a:endParaRPr>
          </a:p>
          <a:p>
            <a:pPr marL="0" indent="0" algn="ctr">
              <a:buNone/>
            </a:pPr>
            <a:r>
              <a:rPr lang="en-US" b="1" dirty="0">
                <a:solidFill>
                  <a:srgbClr val="7030A0"/>
                </a:solidFill>
                <a:latin typeface="Algerian" panose="04020705040A02060702" pitchFamily="82" charset="0"/>
              </a:rPr>
              <a:t>BVRIT HYDERABAD College Of Engineering For Women</a:t>
            </a:r>
          </a:p>
          <a:p>
            <a:endParaRPr lang="en-US" dirty="0"/>
          </a:p>
        </p:txBody>
      </p:sp>
      <p:pic>
        <p:nvPicPr>
          <p:cNvPr id="4" name="Picture 3" descr="D:\BVRITH College Info\Logos,Letter Head and Signs\BVRITH Logo.jpg"/>
          <p:cNvPicPr/>
          <p:nvPr/>
        </p:nvPicPr>
        <p:blipFill>
          <a:blip r:embed="rId2">
            <a:extLst>
              <a:ext uri="{28A0092B-C50C-407E-A947-70E740481C1C}">
                <a14:useLocalDpi xmlns:a14="http://schemas.microsoft.com/office/drawing/2010/main" val="0"/>
              </a:ext>
            </a:extLst>
          </a:blip>
          <a:srcRect/>
          <a:stretch>
            <a:fillRect/>
          </a:stretch>
        </p:blipFill>
        <p:spPr bwMode="auto">
          <a:xfrm>
            <a:off x="4114799" y="5029200"/>
            <a:ext cx="997503" cy="838200"/>
          </a:xfrm>
          <a:prstGeom prst="rect">
            <a:avLst/>
          </a:prstGeom>
          <a:noFill/>
          <a:ln>
            <a:noFill/>
          </a:ln>
        </p:spPr>
      </p:pic>
    </p:spTree>
    <p:extLst>
      <p:ext uri="{BB962C8B-B14F-4D97-AF65-F5344CB8AC3E}">
        <p14:creationId xmlns:p14="http://schemas.microsoft.com/office/powerpoint/2010/main" val="3115161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576624" y="1371600"/>
            <a:ext cx="4300176" cy="4876800"/>
          </a:xfrm>
        </p:spPr>
        <p:txBody>
          <a:bodyPr>
            <a:normAutofit fontScale="92500"/>
          </a:bodyPr>
          <a:lstStyle/>
          <a:p>
            <a:pPr algn="just">
              <a:buFont typeface="Wingdings" panose="05000000000000000000" pitchFamily="2" charset="2"/>
              <a:buChar char="§"/>
            </a:pPr>
            <a:r>
              <a:rPr lang="en-IN" sz="2400" b="1" dirty="0">
                <a:solidFill>
                  <a:srgbClr val="FF0000"/>
                </a:solidFill>
                <a:latin typeface="Times New Roman" panose="02020603050405020304" pitchFamily="18" charset="0"/>
                <a:cs typeface="Times New Roman" panose="02020603050405020304" pitchFamily="18" charset="0"/>
              </a:rPr>
              <a:t>Ultrasonic Sensor</a:t>
            </a:r>
            <a:endParaRPr lang="en-US" sz="2400" b="1" dirty="0">
              <a:solidFill>
                <a:srgbClr val="FF0000"/>
              </a:solidFill>
              <a:latin typeface="Times New Roman" panose="02020603050405020304" pitchFamily="18" charset="0"/>
              <a:cs typeface="Times New Roman" panose="02020603050405020304" pitchFamily="18" charset="0"/>
            </a:endParaRPr>
          </a:p>
          <a:p>
            <a:pPr marL="285750" lvl="0" indent="-285750" algn="just">
              <a:lnSpc>
                <a:spcPct val="150000"/>
              </a:lnSpc>
              <a:spcBef>
                <a:spcPct val="20000"/>
              </a:spcBef>
              <a:buClrTx/>
              <a:buFont typeface="Courier New" panose="02070309020205020404" pitchFamily="49" charset="0"/>
              <a:buChar char="o"/>
            </a:pPr>
            <a:r>
              <a:rPr lang="en-IN" sz="2200" cap="none" dirty="0">
                <a:solidFill>
                  <a:prstClr val="black"/>
                </a:solidFill>
                <a:latin typeface="Times New Roman" panose="02020603050405020304" pitchFamily="18" charset="0"/>
                <a:cs typeface="Times New Roman" panose="02020603050405020304" pitchFamily="18" charset="0"/>
              </a:rPr>
              <a:t>The ultrasonic distance sensor is used to measure the proximity of the user under the shower.</a:t>
            </a:r>
          </a:p>
          <a:p>
            <a:pPr marL="285750" lvl="0" indent="-285750" algn="just">
              <a:lnSpc>
                <a:spcPct val="150000"/>
              </a:lnSpc>
              <a:spcBef>
                <a:spcPct val="20000"/>
              </a:spcBef>
              <a:buClrTx/>
              <a:buFont typeface="Courier New" panose="02070309020205020404" pitchFamily="49" charset="0"/>
              <a:buChar char="o"/>
            </a:pPr>
            <a:r>
              <a:rPr lang="en-IN" sz="2200" cap="none" dirty="0">
                <a:solidFill>
                  <a:prstClr val="black"/>
                </a:solidFill>
                <a:latin typeface="Times New Roman" panose="02020603050405020304" pitchFamily="18" charset="0"/>
                <a:cs typeface="Times New Roman" panose="02020603050405020304" pitchFamily="18" charset="0"/>
              </a:rPr>
              <a:t>This economical sensor provides 2cm to 400cm of non contact measurement functionality.</a:t>
            </a:r>
          </a:p>
          <a:p>
            <a:pPr marL="285750" lvl="0" indent="-285750" algn="just">
              <a:lnSpc>
                <a:spcPct val="150000"/>
              </a:lnSpc>
              <a:spcBef>
                <a:spcPct val="20000"/>
              </a:spcBef>
              <a:buClrTx/>
              <a:buFont typeface="Courier New" panose="02070309020205020404" pitchFamily="49" charset="0"/>
              <a:buChar char="o"/>
            </a:pPr>
            <a:r>
              <a:rPr lang="en-IN" sz="2200" cap="none" dirty="0">
                <a:solidFill>
                  <a:prstClr val="black"/>
                </a:solidFill>
                <a:latin typeface="Times New Roman" panose="02020603050405020304" pitchFamily="18" charset="0"/>
                <a:cs typeface="Times New Roman" panose="02020603050405020304" pitchFamily="18" charset="0"/>
              </a:rPr>
              <a:t>It also includes an ultrasonic transmitter, a receiver and a control circuit</a:t>
            </a:r>
            <a:endParaRPr lang="en-US" sz="2200" cap="none" dirty="0">
              <a:solidFill>
                <a:prstClr val="black"/>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solidFill>
                <a:srgbClr val="002060"/>
              </a:solidFill>
              <a:latin typeface="Comic Sans MS" panose="030F0702030302020204" pitchFamily="66" charset="0"/>
            </a:endParaRPr>
          </a:p>
        </p:txBody>
      </p:sp>
      <p:pic>
        <p:nvPicPr>
          <p:cNvPr id="13" name="Content Placeholder 12">
            <a:extLst>
              <a:ext uri="{FF2B5EF4-FFF2-40B4-BE49-F238E27FC236}">
                <a16:creationId xmlns:a16="http://schemas.microsoft.com/office/drawing/2014/main" id="{7B6EAC82-BCA7-B5E4-2986-40F0E7183076}"/>
              </a:ext>
            </a:extLst>
          </p:cNvPr>
          <p:cNvPicPr>
            <a:picLocks noGrp="1" noChangeAspect="1"/>
          </p:cNvPicPr>
          <p:nvPr>
            <p:ph sz="quarter" idx="14"/>
          </p:nvPr>
        </p:nvPicPr>
        <p:blipFill>
          <a:blip r:embed="rId2"/>
          <a:stretch>
            <a:fillRect/>
          </a:stretch>
        </p:blipFill>
        <p:spPr>
          <a:xfrm>
            <a:off x="5050082" y="1371600"/>
            <a:ext cx="3885956" cy="4648200"/>
          </a:xfrm>
          <a:prstGeom prst="rect">
            <a:avLst/>
          </a:prstGeom>
        </p:spPr>
      </p:pic>
    </p:spTree>
    <p:extLst>
      <p:ext uri="{BB962C8B-B14F-4D97-AF65-F5344CB8AC3E}">
        <p14:creationId xmlns:p14="http://schemas.microsoft.com/office/powerpoint/2010/main" val="256885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FA57A-A452-7B66-E40D-CE8E88804F29}"/>
              </a:ext>
            </a:extLst>
          </p:cNvPr>
          <p:cNvSpPr>
            <a:spLocks noGrp="1"/>
          </p:cNvSpPr>
          <p:nvPr>
            <p:ph sz="quarter" idx="13"/>
          </p:nvPr>
        </p:nvSpPr>
        <p:spPr>
          <a:xfrm>
            <a:off x="685330" y="1371600"/>
            <a:ext cx="4199066" cy="4800600"/>
          </a:xfrm>
        </p:spPr>
        <p:txBody>
          <a:bodyPr>
            <a:noAutofit/>
          </a:bodyPr>
          <a:lstStyle/>
          <a:p>
            <a:pPr>
              <a:buFont typeface="Wingdings" panose="05000000000000000000" pitchFamily="2" charset="2"/>
              <a:buChar char="§"/>
            </a:pPr>
            <a:r>
              <a:rPr lang="en-IN" sz="2200" b="1" dirty="0">
                <a:solidFill>
                  <a:srgbClr val="FF0000"/>
                </a:solidFill>
                <a:latin typeface="Times New Roman" panose="02020603050405020304" pitchFamily="18" charset="0"/>
                <a:cs typeface="Times New Roman" panose="02020603050405020304" pitchFamily="18" charset="0"/>
              </a:rPr>
              <a:t>RELAY</a:t>
            </a:r>
          </a:p>
          <a:p>
            <a:pPr>
              <a:buFont typeface="Courier New" panose="02070309020205020404" pitchFamily="49" charset="0"/>
              <a:buChar char="o"/>
            </a:pPr>
            <a:r>
              <a:rPr lang="en-US" cap="none" dirty="0">
                <a:solidFill>
                  <a:srgbClr val="3A3A3A"/>
                </a:solidFill>
                <a:effectLst/>
                <a:latin typeface="Times New Roman" panose="02020603050405020304" pitchFamily="18" charset="0"/>
                <a:ea typeface="Times New Roman" panose="02020603050405020304" pitchFamily="18" charset="0"/>
              </a:rPr>
              <a:t>Relay is an electro-mechanical device which acts as a switch. </a:t>
            </a:r>
          </a:p>
          <a:p>
            <a:pPr>
              <a:buFont typeface="Courier New" panose="02070309020205020404" pitchFamily="49" charset="0"/>
              <a:buChar char="o"/>
            </a:pPr>
            <a:r>
              <a:rPr lang="en-US" cap="none" dirty="0">
                <a:solidFill>
                  <a:srgbClr val="1F1F1F"/>
                </a:solidFill>
                <a:effectLst/>
                <a:latin typeface="Times New Roman" panose="02020603050405020304" pitchFamily="18" charset="0"/>
                <a:ea typeface="Times New Roman" panose="02020603050405020304" pitchFamily="18" charset="0"/>
              </a:rPr>
              <a:t>In our automated shower system, relays serve as essential components for controlling the water pump based on user presence detection. </a:t>
            </a:r>
          </a:p>
          <a:p>
            <a:pPr>
              <a:buFont typeface="Courier New" panose="02070309020205020404" pitchFamily="49" charset="0"/>
              <a:buChar char="o"/>
            </a:pPr>
            <a:r>
              <a:rPr lang="en-US" cap="none" dirty="0">
                <a:solidFill>
                  <a:srgbClr val="1F1F1F"/>
                </a:solidFill>
                <a:effectLst/>
                <a:latin typeface="Times New Roman" panose="02020603050405020304" pitchFamily="18" charset="0"/>
                <a:ea typeface="Times New Roman" panose="02020603050405020304" pitchFamily="18" charset="0"/>
              </a:rPr>
              <a:t>These electromechanical switches are strategically integrated within the system to manage the flow of electricity to the water pump. </a:t>
            </a:r>
            <a:endParaRPr lang="en-IN" cap="none" dirty="0"/>
          </a:p>
        </p:txBody>
      </p:sp>
      <p:pic>
        <p:nvPicPr>
          <p:cNvPr id="10" name="Content Placeholder 9">
            <a:extLst>
              <a:ext uri="{FF2B5EF4-FFF2-40B4-BE49-F238E27FC236}">
                <a16:creationId xmlns:a16="http://schemas.microsoft.com/office/drawing/2014/main" id="{0E5214AD-0A14-BFE0-E221-1CE9BEB48C25}"/>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5257800" y="1754981"/>
            <a:ext cx="3424237" cy="365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25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5D2CA4-4B4D-4F81-E7FE-22ACE3EFB2D1}"/>
              </a:ext>
            </a:extLst>
          </p:cNvPr>
          <p:cNvSpPr>
            <a:spLocks noGrp="1"/>
          </p:cNvSpPr>
          <p:nvPr>
            <p:ph sz="quarter" idx="13"/>
          </p:nvPr>
        </p:nvSpPr>
        <p:spPr>
          <a:xfrm>
            <a:off x="685330" y="1447800"/>
            <a:ext cx="4267670" cy="4419600"/>
          </a:xfrm>
        </p:spPr>
        <p:txBody>
          <a:bodyPr>
            <a:normAutofit fontScale="92500" lnSpcReduction="10000"/>
          </a:bodyPr>
          <a:lstStyle/>
          <a:p>
            <a:pPr>
              <a:buFont typeface="Wingdings" panose="05000000000000000000" pitchFamily="2" charset="2"/>
              <a:buChar char="§"/>
            </a:pPr>
            <a:r>
              <a:rPr lang="en-IN" sz="2400" b="1" dirty="0">
                <a:solidFill>
                  <a:srgbClr val="FF0000"/>
                </a:solidFill>
                <a:latin typeface="Times New Roman" panose="02020603050405020304" pitchFamily="18" charset="0"/>
                <a:cs typeface="Times New Roman" panose="02020603050405020304" pitchFamily="18" charset="0"/>
              </a:rPr>
              <a:t>DC MOTOR WATER PUMP</a:t>
            </a:r>
          </a:p>
          <a:p>
            <a:pPr>
              <a:buFont typeface="Courier New" panose="02070309020205020404" pitchFamily="49" charset="0"/>
              <a:buChar char="o"/>
            </a:pPr>
            <a:r>
              <a:rPr lang="en-US" sz="2200" cap="none" dirty="0">
                <a:solidFill>
                  <a:srgbClr val="1F1F1F"/>
                </a:solidFill>
                <a:effectLst/>
                <a:latin typeface="Times New Roman" panose="02020603050405020304" pitchFamily="18" charset="0"/>
                <a:ea typeface="Times New Roman" panose="02020603050405020304" pitchFamily="18" charset="0"/>
              </a:rPr>
              <a:t>This versatile pump seamlessly integrates with the system's user detection mechanism, ensuring that water flow commences only when a user is present within the shower stall. </a:t>
            </a:r>
          </a:p>
          <a:p>
            <a:pPr>
              <a:buFont typeface="Courier New" panose="02070309020205020404" pitchFamily="49" charset="0"/>
              <a:buChar char="o"/>
            </a:pPr>
            <a:r>
              <a:rPr lang="en-US" sz="2200" cap="none" dirty="0">
                <a:solidFill>
                  <a:srgbClr val="1F1F1F"/>
                </a:solidFill>
                <a:effectLst/>
                <a:latin typeface="Times New Roman" panose="02020603050405020304" pitchFamily="18" charset="0"/>
                <a:ea typeface="Times New Roman" panose="02020603050405020304" pitchFamily="18" charset="0"/>
              </a:rPr>
              <a:t>Upon receiving signals from the ultrasonic sensors indicating the presence of a user, the system's microcontroller activates the 12V DC motor pump.</a:t>
            </a:r>
            <a:endParaRPr lang="en-IN" sz="2200" cap="none" dirty="0"/>
          </a:p>
        </p:txBody>
      </p:sp>
      <p:pic>
        <p:nvPicPr>
          <p:cNvPr id="12" name="Content Placeholder 11">
            <a:extLst>
              <a:ext uri="{FF2B5EF4-FFF2-40B4-BE49-F238E27FC236}">
                <a16:creationId xmlns:a16="http://schemas.microsoft.com/office/drawing/2014/main" id="{70AA7567-8D7B-F786-1CEA-6E472C9B34F6}"/>
              </a:ext>
            </a:extLst>
          </p:cNvPr>
          <p:cNvPicPr>
            <a:picLocks noGrp="1" noChangeAspect="1"/>
          </p:cNvPicPr>
          <p:nvPr>
            <p:ph sz="quarter" idx="14"/>
          </p:nvPr>
        </p:nvPicPr>
        <p:blipFill>
          <a:blip r:embed="rId2"/>
          <a:stretch>
            <a:fillRect/>
          </a:stretch>
        </p:blipFill>
        <p:spPr>
          <a:xfrm>
            <a:off x="5105400" y="1828800"/>
            <a:ext cx="3352800" cy="3455722"/>
          </a:xfrm>
          <a:prstGeom prst="rect">
            <a:avLst/>
          </a:prstGeom>
        </p:spPr>
      </p:pic>
    </p:spTree>
    <p:extLst>
      <p:ext uri="{BB962C8B-B14F-4D97-AF65-F5344CB8AC3E}">
        <p14:creationId xmlns:p14="http://schemas.microsoft.com/office/powerpoint/2010/main" val="3817944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A613CA-6CFE-1F8E-14BF-F934BA73A077}"/>
              </a:ext>
            </a:extLst>
          </p:cNvPr>
          <p:cNvSpPr>
            <a:spLocks noGrp="1"/>
          </p:cNvSpPr>
          <p:nvPr>
            <p:ph sz="quarter" idx="13"/>
          </p:nvPr>
        </p:nvSpPr>
        <p:spPr>
          <a:xfrm>
            <a:off x="685330" y="1524001"/>
            <a:ext cx="4572470" cy="4267200"/>
          </a:xfrm>
        </p:spPr>
        <p:txBody>
          <a:bodyPr>
            <a:normAutofit fontScale="92500" lnSpcReduction="10000"/>
          </a:bodyPr>
          <a:lstStyle/>
          <a:p>
            <a:pPr>
              <a:buFont typeface="Wingdings" panose="05000000000000000000" pitchFamily="2" charset="2"/>
              <a:buChar char="§"/>
            </a:pPr>
            <a:r>
              <a:rPr lang="en-IN" sz="2400" b="1" dirty="0">
                <a:solidFill>
                  <a:srgbClr val="FF0000"/>
                </a:solidFill>
                <a:latin typeface="Times New Roman" panose="02020603050405020304" pitchFamily="18" charset="0"/>
                <a:cs typeface="Times New Roman" panose="02020603050405020304" pitchFamily="18" charset="0"/>
              </a:rPr>
              <a:t>Battery</a:t>
            </a:r>
          </a:p>
          <a:p>
            <a:pPr>
              <a:buFont typeface="Courier New" panose="02070309020205020404" pitchFamily="49" charset="0"/>
              <a:buChar char="o"/>
            </a:pPr>
            <a:r>
              <a:rPr lang="en-US" sz="2200" cap="none" dirty="0">
                <a:solidFill>
                  <a:srgbClr val="1F1F1F"/>
                </a:solidFill>
                <a:effectLst/>
                <a:latin typeface="Times New Roman" panose="02020603050405020304" pitchFamily="18" charset="0"/>
                <a:ea typeface="Times New Roman" panose="02020603050405020304" pitchFamily="18" charset="0"/>
              </a:rPr>
              <a:t>Our automated shower system harnesses the power of a battery to energize the DC motor pump, ensuring a continuous and reliable flow of water.</a:t>
            </a:r>
          </a:p>
          <a:p>
            <a:pPr>
              <a:buFont typeface="Courier New" panose="02070309020205020404" pitchFamily="49" charset="0"/>
              <a:buChar char="o"/>
            </a:pPr>
            <a:r>
              <a:rPr lang="en-US" sz="2200" cap="none" dirty="0">
                <a:solidFill>
                  <a:srgbClr val="1F1F1F"/>
                </a:solidFill>
                <a:effectLst/>
                <a:latin typeface="Times New Roman" panose="02020603050405020304" pitchFamily="18" charset="0"/>
                <a:ea typeface="Times New Roman" panose="02020603050405020304" pitchFamily="18" charset="0"/>
              </a:rPr>
              <a:t> The battery, strategically positioned within the system's enclosure, serves as the primary source of electricity, providing the necessary energy to activate and maintain the pump's operation. </a:t>
            </a:r>
            <a:endParaRPr lang="en-IN" sz="2200" cap="none" dirty="0"/>
          </a:p>
        </p:txBody>
      </p:sp>
      <p:pic>
        <p:nvPicPr>
          <p:cNvPr id="5" name="Content Placeholder 4">
            <a:extLst>
              <a:ext uri="{FF2B5EF4-FFF2-40B4-BE49-F238E27FC236}">
                <a16:creationId xmlns:a16="http://schemas.microsoft.com/office/drawing/2014/main" id="{2D4B13D5-092E-676A-FE48-29F346E0A825}"/>
              </a:ext>
            </a:extLst>
          </p:cNvPr>
          <p:cNvPicPr>
            <a:picLocks noGrp="1" noChangeAspect="1"/>
          </p:cNvPicPr>
          <p:nvPr>
            <p:ph sz="quarter" idx="14"/>
          </p:nvPr>
        </p:nvPicPr>
        <p:blipFill>
          <a:blip r:embed="rId2"/>
          <a:stretch>
            <a:fillRect/>
          </a:stretch>
        </p:blipFill>
        <p:spPr>
          <a:xfrm>
            <a:off x="5536877" y="2057400"/>
            <a:ext cx="2921793" cy="3352799"/>
          </a:xfrm>
          <a:prstGeom prst="rect">
            <a:avLst/>
          </a:prstGeom>
        </p:spPr>
      </p:pic>
    </p:spTree>
    <p:extLst>
      <p:ext uri="{BB962C8B-B14F-4D97-AF65-F5344CB8AC3E}">
        <p14:creationId xmlns:p14="http://schemas.microsoft.com/office/powerpoint/2010/main" val="1125983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F4896-0582-4334-561E-4B5E70A46961}"/>
              </a:ext>
            </a:extLst>
          </p:cNvPr>
          <p:cNvSpPr>
            <a:spLocks noGrp="1"/>
          </p:cNvSpPr>
          <p:nvPr>
            <p:ph sz="quarter" idx="13"/>
          </p:nvPr>
        </p:nvSpPr>
        <p:spPr>
          <a:xfrm>
            <a:off x="685330" y="1219201"/>
            <a:ext cx="3943820" cy="4572000"/>
          </a:xfrm>
        </p:spPr>
        <p:txBody>
          <a:bodyPr>
            <a:normAutofit/>
          </a:bodyPr>
          <a:lstStyle/>
          <a:p>
            <a:pPr>
              <a:buFont typeface="Wingdings" panose="05000000000000000000" pitchFamily="2" charset="2"/>
              <a:buChar char="§"/>
            </a:pPr>
            <a:r>
              <a:rPr lang="en-IN" sz="2200" b="1" dirty="0">
                <a:solidFill>
                  <a:srgbClr val="FF0000"/>
                </a:solidFill>
                <a:latin typeface="Times New Roman" panose="02020603050405020304" pitchFamily="18" charset="0"/>
                <a:cs typeface="Times New Roman" panose="02020603050405020304" pitchFamily="18" charset="0"/>
              </a:rPr>
              <a:t>ARDUINO IDE</a:t>
            </a:r>
          </a:p>
          <a:p>
            <a:pPr>
              <a:buFont typeface="Courier New" panose="02070309020205020404" pitchFamily="49" charset="0"/>
              <a:buChar char="o"/>
            </a:pPr>
            <a:r>
              <a:rPr lang="en-US" cap="none" dirty="0">
                <a:solidFill>
                  <a:srgbClr val="000000"/>
                </a:solidFill>
                <a:effectLst/>
                <a:latin typeface="Times New Roman" panose="02020603050405020304" pitchFamily="18" charset="0"/>
                <a:ea typeface="Times New Roman" panose="02020603050405020304" pitchFamily="18" charset="0"/>
              </a:rPr>
              <a:t>This open-source software enables developers to create customized code that governs the operation of the ultrasonic sensors, servo motors, and dc motor pump, ensuring precise control over water flow, temperature adjustment, and user detection</a:t>
            </a:r>
            <a:r>
              <a:rPr lang="en-US" dirty="0">
                <a:solidFill>
                  <a:srgbClr val="000000"/>
                </a:solidFill>
                <a:effectLst/>
                <a:latin typeface="Times New Roman" panose="02020603050405020304" pitchFamily="18" charset="0"/>
                <a:ea typeface="Times New Roman" panose="02020603050405020304" pitchFamily="18" charset="0"/>
              </a:rPr>
              <a:t>. </a:t>
            </a:r>
            <a:endParaRPr lang="en-IN" b="1" dirty="0">
              <a:solidFill>
                <a:srgbClr val="FF0000"/>
              </a:solidFill>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endParaRPr lang="en-IN" sz="2200" b="1" dirty="0">
              <a:solidFill>
                <a:srgbClr val="FF0000"/>
              </a:solidFill>
              <a:latin typeface="Times New Roman" panose="02020603050405020304" pitchFamily="18" charset="0"/>
              <a:cs typeface="Times New Roman" panose="02020603050405020304" pitchFamily="18" charset="0"/>
            </a:endParaRPr>
          </a:p>
          <a:p>
            <a:endParaRPr lang="en-IN" dirty="0"/>
          </a:p>
        </p:txBody>
      </p:sp>
      <p:pic>
        <p:nvPicPr>
          <p:cNvPr id="5" name="Content Placeholder 4">
            <a:extLst>
              <a:ext uri="{FF2B5EF4-FFF2-40B4-BE49-F238E27FC236}">
                <a16:creationId xmlns:a16="http://schemas.microsoft.com/office/drawing/2014/main" id="{FCFCD47A-4290-B02B-C9C3-7EC628A1712F}"/>
              </a:ext>
            </a:extLst>
          </p:cNvPr>
          <p:cNvPicPr>
            <a:picLocks noGrp="1" noChangeAspect="1"/>
          </p:cNvPicPr>
          <p:nvPr>
            <p:ph sz="quarter" idx="14"/>
          </p:nvPr>
        </p:nvPicPr>
        <p:blipFill rotWithShape="1">
          <a:blip r:embed="rId2"/>
          <a:srcRect r="55447" b="38537"/>
          <a:stretch/>
        </p:blipFill>
        <p:spPr bwMode="auto">
          <a:xfrm>
            <a:off x="4876800" y="2133601"/>
            <a:ext cx="3581400" cy="30770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7004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1AF9E2-8A01-0161-EF3B-C07A8CEF21F3}"/>
              </a:ext>
            </a:extLst>
          </p:cNvPr>
          <p:cNvSpPr>
            <a:spLocks noGrp="1"/>
          </p:cNvSpPr>
          <p:nvPr>
            <p:ph sz="quarter" idx="13"/>
          </p:nvPr>
        </p:nvSpPr>
        <p:spPr>
          <a:xfrm>
            <a:off x="685330" y="609600"/>
            <a:ext cx="7468070" cy="2438401"/>
          </a:xfrm>
        </p:spPr>
        <p:txBody>
          <a:bodyPr>
            <a:normAutofit fontScale="92500" lnSpcReduction="20000"/>
          </a:bodyPr>
          <a:lstStyle/>
          <a:p>
            <a:pPr>
              <a:buFont typeface="Wingdings" panose="05000000000000000000" pitchFamily="2" charset="2"/>
              <a:buChar char="§"/>
            </a:pPr>
            <a:r>
              <a:rPr lang="en-IN" sz="2400" b="1" dirty="0">
                <a:solidFill>
                  <a:srgbClr val="FF0000"/>
                </a:solidFill>
                <a:latin typeface="Times New Roman" panose="02020603050405020304" pitchFamily="18" charset="0"/>
                <a:cs typeface="Times New Roman" panose="02020603050405020304" pitchFamily="18" charset="0"/>
              </a:rPr>
              <a:t>VOICE FLOW</a:t>
            </a:r>
            <a:endParaRPr lang="en-IN" sz="2400" dirty="0"/>
          </a:p>
          <a:p>
            <a:pPr>
              <a:buFont typeface="Courier New" panose="02070309020205020404" pitchFamily="49" charset="0"/>
              <a:buChar char="o"/>
            </a:pPr>
            <a:r>
              <a:rPr lang="en-US" sz="2400" cap="none"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The voice flow platform enables hands-free control through voice recognition.</a:t>
            </a:r>
          </a:p>
          <a:p>
            <a:pPr>
              <a:buFont typeface="Courier New" panose="02070309020205020404" pitchFamily="49" charset="0"/>
              <a:buChar char="o"/>
            </a:pPr>
            <a:r>
              <a:rPr lang="en-US" sz="2400" cap="none"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By translating voice commands into text and relaying them to the blynk app, voice flow empowers users to manage the system effortlessly.</a:t>
            </a:r>
            <a:endParaRPr lang="en-IN"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5" name="Content Placeholder 4">
            <a:extLst>
              <a:ext uri="{FF2B5EF4-FFF2-40B4-BE49-F238E27FC236}">
                <a16:creationId xmlns:a16="http://schemas.microsoft.com/office/drawing/2014/main" id="{82365943-8197-0FA2-67BF-D699DA22C15D}"/>
              </a:ext>
            </a:extLst>
          </p:cNvPr>
          <p:cNvPicPr>
            <a:picLocks noGrp="1" noChangeAspect="1"/>
          </p:cNvPicPr>
          <p:nvPr>
            <p:ph sz="quarter" idx="14"/>
          </p:nvPr>
        </p:nvPicPr>
        <p:blipFill>
          <a:blip r:embed="rId2"/>
          <a:stretch>
            <a:fillRect/>
          </a:stretch>
        </p:blipFill>
        <p:spPr>
          <a:xfrm>
            <a:off x="1371600" y="3124200"/>
            <a:ext cx="6629400" cy="3215539"/>
          </a:xfrm>
          <a:prstGeom prst="rect">
            <a:avLst/>
          </a:prstGeom>
        </p:spPr>
      </p:pic>
    </p:spTree>
    <p:extLst>
      <p:ext uri="{BB962C8B-B14F-4D97-AF65-F5344CB8AC3E}">
        <p14:creationId xmlns:p14="http://schemas.microsoft.com/office/powerpoint/2010/main" val="1521337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8FD417-73E3-9D76-06D4-ABE02F948D87}"/>
              </a:ext>
            </a:extLst>
          </p:cNvPr>
          <p:cNvSpPr>
            <a:spLocks noGrp="1"/>
          </p:cNvSpPr>
          <p:nvPr>
            <p:ph sz="quarter" idx="13"/>
          </p:nvPr>
        </p:nvSpPr>
        <p:spPr>
          <a:xfrm>
            <a:off x="685330" y="1219201"/>
            <a:ext cx="3943820" cy="4572000"/>
          </a:xfrm>
        </p:spPr>
        <p:txBody>
          <a:bodyPr/>
          <a:lstStyle/>
          <a:p>
            <a:pPr>
              <a:buFont typeface="Wingdings" panose="05000000000000000000" pitchFamily="2" charset="2"/>
              <a:buChar char="§"/>
            </a:pPr>
            <a:r>
              <a:rPr lang="en-IN" sz="2200" b="1" dirty="0">
                <a:solidFill>
                  <a:srgbClr val="FF0000"/>
                </a:solidFill>
                <a:latin typeface="Times New Roman" panose="02020603050405020304" pitchFamily="18" charset="0"/>
                <a:cs typeface="Times New Roman" panose="02020603050405020304" pitchFamily="18" charset="0"/>
              </a:rPr>
              <a:t>Blynk CONSOLE</a:t>
            </a:r>
            <a:endParaRPr lang="en-IN" sz="2200" dirty="0"/>
          </a:p>
          <a:p>
            <a:pPr>
              <a:buFont typeface="Courier New" panose="02070309020205020404" pitchFamily="49" charset="0"/>
              <a:buChar char="o"/>
            </a:pPr>
            <a:r>
              <a:rPr lang="en-US" cap="none"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The blynk platform in our automated shower system offers remote monitoring and control of the system's components.</a:t>
            </a:r>
          </a:p>
          <a:p>
            <a:pPr>
              <a:buFont typeface="Courier New" panose="02070309020205020404" pitchFamily="49" charset="0"/>
              <a:buChar char="o"/>
            </a:pPr>
            <a:r>
              <a:rPr lang="en-US" cap="none"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 Through the blynk mobile app, users can visualize sensor data and control actuators, enhancing their showering experience and promoting independence.</a:t>
            </a:r>
            <a:endParaRPr lang="en-IN" cap="none" dirty="0">
              <a:effectLst/>
              <a:latin typeface="Calibri" panose="020F0502020204030204" pitchFamily="34" charset="0"/>
              <a:ea typeface="Times New Roman" panose="02020603050405020304" pitchFamily="18" charset="0"/>
              <a:cs typeface="Times New Roman" panose="02020603050405020304" pitchFamily="18" charset="0"/>
            </a:endParaRPr>
          </a:p>
          <a:p>
            <a:pPr>
              <a:buFont typeface="Courier New" panose="02070309020205020404" pitchFamily="49" charset="0"/>
              <a:buChar char="o"/>
            </a:pPr>
            <a:endParaRPr lang="en-IN" dirty="0"/>
          </a:p>
        </p:txBody>
      </p:sp>
      <p:pic>
        <p:nvPicPr>
          <p:cNvPr id="5" name="Content Placeholder 4">
            <a:extLst>
              <a:ext uri="{FF2B5EF4-FFF2-40B4-BE49-F238E27FC236}">
                <a16:creationId xmlns:a16="http://schemas.microsoft.com/office/drawing/2014/main" id="{4385517F-C261-E72E-9E88-1E856D856383}"/>
              </a:ext>
            </a:extLst>
          </p:cNvPr>
          <p:cNvPicPr>
            <a:picLocks noGrp="1" noChangeAspect="1"/>
          </p:cNvPicPr>
          <p:nvPr>
            <p:ph sz="quarter" idx="14"/>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1600200"/>
            <a:ext cx="4133850" cy="3827555"/>
          </a:xfrm>
          <a:prstGeom prst="rect">
            <a:avLst/>
          </a:prstGeom>
          <a:noFill/>
          <a:ln>
            <a:noFill/>
          </a:ln>
        </p:spPr>
      </p:pic>
    </p:spTree>
    <p:extLst>
      <p:ext uri="{BB962C8B-B14F-4D97-AF65-F5344CB8AC3E}">
        <p14:creationId xmlns:p14="http://schemas.microsoft.com/office/powerpoint/2010/main" val="1410518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558BBC-9188-15C9-D0AC-947DEBD9F106}"/>
              </a:ext>
            </a:extLst>
          </p:cNvPr>
          <p:cNvSpPr>
            <a:spLocks noGrp="1"/>
          </p:cNvSpPr>
          <p:nvPr>
            <p:ph type="title"/>
          </p:nvPr>
        </p:nvSpPr>
        <p:spPr>
          <a:xfrm>
            <a:off x="685800" y="228600"/>
            <a:ext cx="7773338" cy="829282"/>
          </a:xfrm>
        </p:spPr>
        <p:txBody>
          <a:bodyPr>
            <a:normAutofit/>
          </a:bodyPr>
          <a:lstStyle/>
          <a:p>
            <a:r>
              <a:rPr lang="en-US" sz="4000" b="1" i="1" dirty="0">
                <a:solidFill>
                  <a:srgbClr val="002060"/>
                </a:solidFill>
                <a:latin typeface="Castellar" panose="020A0402060406010301" pitchFamily="18" charset="0"/>
                <a:cs typeface="Times New Roman" panose="02020603050405020304" pitchFamily="18" charset="0"/>
              </a:rPr>
              <a:t>OUTPUT</a:t>
            </a:r>
            <a:endParaRPr lang="en-IN" sz="4000" dirty="0"/>
          </a:p>
        </p:txBody>
      </p:sp>
      <p:pic>
        <p:nvPicPr>
          <p:cNvPr id="3" name="Content Placeholder 2"/>
          <p:cNvPicPr>
            <a:picLocks noGrp="1" noChangeAspect="1"/>
          </p:cNvPicPr>
          <p:nvPr>
            <p:ph sz="quarter" idx="13"/>
          </p:nvPr>
        </p:nvPicPr>
        <p:blipFill rotWithShape="1">
          <a:blip r:embed="rId2" cstate="print">
            <a:extLst>
              <a:ext uri="{28A0092B-C50C-407E-A947-70E740481C1C}">
                <a14:useLocalDpi xmlns:a14="http://schemas.microsoft.com/office/drawing/2010/main" val="0"/>
              </a:ext>
            </a:extLst>
          </a:blip>
          <a:srcRect l="22994" b="9525"/>
          <a:stretch/>
        </p:blipFill>
        <p:spPr>
          <a:xfrm>
            <a:off x="2971800" y="1143000"/>
            <a:ext cx="3581400" cy="5400305"/>
          </a:xfrm>
        </p:spPr>
      </p:pic>
    </p:spTree>
    <p:extLst>
      <p:ext uri="{BB962C8B-B14F-4D97-AF65-F5344CB8AC3E}">
        <p14:creationId xmlns:p14="http://schemas.microsoft.com/office/powerpoint/2010/main" val="4016963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utomatic_Shower_Sytem_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4400" y="136525"/>
            <a:ext cx="6019800" cy="6583363"/>
          </a:xfrm>
          <a:prstGeom prst="rect">
            <a:avLst/>
          </a:prstGeom>
        </p:spPr>
      </p:pic>
    </p:spTree>
    <p:extLst>
      <p:ext uri="{BB962C8B-B14F-4D97-AF65-F5344CB8AC3E}">
        <p14:creationId xmlns:p14="http://schemas.microsoft.com/office/powerpoint/2010/main" val="3068903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BC48-4B20-2DD7-CAE0-ADC426E582DF}"/>
              </a:ext>
            </a:extLst>
          </p:cNvPr>
          <p:cNvSpPr>
            <a:spLocks noGrp="1"/>
          </p:cNvSpPr>
          <p:nvPr>
            <p:ph type="title"/>
          </p:nvPr>
        </p:nvSpPr>
        <p:spPr>
          <a:xfrm>
            <a:off x="762000" y="304800"/>
            <a:ext cx="7773338" cy="981682"/>
          </a:xfrm>
        </p:spPr>
        <p:txBody>
          <a:bodyPr>
            <a:normAutofit/>
          </a:bodyPr>
          <a:lstStyle/>
          <a:p>
            <a:r>
              <a:rPr lang="en-US" sz="4000" b="1" i="1" dirty="0">
                <a:solidFill>
                  <a:srgbClr val="002060"/>
                </a:solidFill>
                <a:latin typeface="Castellar" panose="020A0402060406010301" pitchFamily="18" charset="0"/>
                <a:cs typeface="Times New Roman" panose="02020603050405020304" pitchFamily="18" charset="0"/>
              </a:rPr>
              <a:t>CONCLUSION </a:t>
            </a:r>
            <a:endParaRPr lang="en-IN" sz="4000" dirty="0"/>
          </a:p>
        </p:txBody>
      </p:sp>
      <p:sp>
        <p:nvSpPr>
          <p:cNvPr id="3" name="Content Placeholder 2">
            <a:extLst>
              <a:ext uri="{FF2B5EF4-FFF2-40B4-BE49-F238E27FC236}">
                <a16:creationId xmlns:a16="http://schemas.microsoft.com/office/drawing/2014/main" id="{1912FB77-399C-C6DE-DAC7-33C43D8B0C6B}"/>
              </a:ext>
            </a:extLst>
          </p:cNvPr>
          <p:cNvSpPr>
            <a:spLocks noGrp="1"/>
          </p:cNvSpPr>
          <p:nvPr>
            <p:ph sz="quarter" idx="13"/>
          </p:nvPr>
        </p:nvSpPr>
        <p:spPr>
          <a:xfrm>
            <a:off x="685330" y="1371600"/>
            <a:ext cx="7772870" cy="4800599"/>
          </a:xfrm>
        </p:spPr>
        <p:txBody>
          <a:bodyPr>
            <a:normAutofit/>
          </a:bodyPr>
          <a:lstStyle/>
          <a:p>
            <a:r>
              <a:rPr lang="en-US" cap="none" dirty="0">
                <a:effectLst/>
                <a:latin typeface="Times New Roman" panose="02020603050405020304" pitchFamily="18" charset="0"/>
                <a:ea typeface="Times New Roman" panose="02020603050405020304" pitchFamily="18" charset="0"/>
              </a:rPr>
              <a:t>Our proposed shower system is not just a technological upgrade but a step towards inclusivity and enhanced daily living. By seamlessly integrating voice recognition, we've aimed to redefine the shower experience for physically challenged individuals.</a:t>
            </a:r>
          </a:p>
          <a:p>
            <a:r>
              <a:rPr lang="en-US" cap="none" dirty="0">
                <a:effectLst/>
                <a:latin typeface="Times New Roman" panose="02020603050405020304" pitchFamily="18" charset="0"/>
                <a:ea typeface="Times New Roman" panose="02020603050405020304" pitchFamily="18" charset="0"/>
              </a:rPr>
              <a:t> The adjustable settings cater to diverse needs, while safety features, including emergency shut-off, prioritize user well-being. </a:t>
            </a:r>
          </a:p>
          <a:p>
            <a:r>
              <a:rPr lang="en-US" cap="none" dirty="0">
                <a:effectLst/>
                <a:latin typeface="Times New Roman" panose="02020603050405020304" pitchFamily="18" charset="0"/>
                <a:ea typeface="Times New Roman" panose="02020603050405020304" pitchFamily="18" charset="0"/>
              </a:rPr>
              <a:t>This innovative system goes beyond its primary audience, offering practical benefits for individuals with Alzheimer's, the elderly, those with autism, and even partial usability for the visually impaired. It's not just a shower; it's a user-centric solution designed to make a positive impact on the daily lives of various user groups</a:t>
            </a:r>
            <a:r>
              <a:rPr lang="en-US" sz="1800" dirty="0">
                <a:effectLst/>
                <a:latin typeface="Times New Roman" panose="02020603050405020304" pitchFamily="18" charset="0"/>
                <a:ea typeface="Times New Roman" panose="02020603050405020304" pitchFamily="18" charset="0"/>
              </a:rPr>
              <a:t>.</a:t>
            </a:r>
            <a:endParaRPr lang="en-IN" sz="2400" cap="none" dirty="0"/>
          </a:p>
        </p:txBody>
      </p:sp>
    </p:spTree>
    <p:extLst>
      <p:ext uri="{BB962C8B-B14F-4D97-AF65-F5344CB8AC3E}">
        <p14:creationId xmlns:p14="http://schemas.microsoft.com/office/powerpoint/2010/main" val="1191607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1143000"/>
            <a:ext cx="6553200" cy="557075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a:solidFill>
                  <a:schemeClr val="accent1">
                    <a:lumMod val="75000"/>
                  </a:schemeClr>
                </a:solidFill>
                <a:latin typeface="Arial Rounded MT Bold" panose="020F0704030504030204" pitchFamily="34" charset="0"/>
              </a:rPr>
              <a:t>Abstract</a:t>
            </a:r>
          </a:p>
          <a:p>
            <a:pPr marL="285750" indent="-285750">
              <a:lnSpc>
                <a:spcPct val="150000"/>
              </a:lnSpc>
              <a:buFont typeface="Wingdings" panose="05000000000000000000" pitchFamily="2" charset="2"/>
              <a:buChar char="Ø"/>
            </a:pPr>
            <a:r>
              <a:rPr lang="en-US" sz="2400" dirty="0">
                <a:solidFill>
                  <a:schemeClr val="accent1">
                    <a:lumMod val="75000"/>
                  </a:schemeClr>
                </a:solidFill>
                <a:latin typeface="Arial Rounded MT Bold" panose="020F0704030504030204" pitchFamily="34" charset="0"/>
              </a:rPr>
              <a:t>Literature Review</a:t>
            </a:r>
          </a:p>
          <a:p>
            <a:pPr marL="285750" indent="-285750">
              <a:lnSpc>
                <a:spcPct val="150000"/>
              </a:lnSpc>
              <a:buFont typeface="Wingdings" panose="05000000000000000000" pitchFamily="2" charset="2"/>
              <a:buChar char="Ø"/>
            </a:pPr>
            <a:r>
              <a:rPr lang="en-US" sz="2400" dirty="0">
                <a:solidFill>
                  <a:schemeClr val="accent1">
                    <a:lumMod val="75000"/>
                  </a:schemeClr>
                </a:solidFill>
                <a:latin typeface="Arial Rounded MT Bold" panose="020F0704030504030204" pitchFamily="34" charset="0"/>
              </a:rPr>
              <a:t>Operational Flow</a:t>
            </a:r>
          </a:p>
          <a:p>
            <a:pPr marL="285750" indent="-285750">
              <a:lnSpc>
                <a:spcPct val="150000"/>
              </a:lnSpc>
              <a:buFont typeface="Wingdings" panose="05000000000000000000" pitchFamily="2" charset="2"/>
              <a:buChar char="Ø"/>
            </a:pPr>
            <a:r>
              <a:rPr lang="en-US" sz="2400" dirty="0">
                <a:solidFill>
                  <a:schemeClr val="accent1">
                    <a:lumMod val="75000"/>
                  </a:schemeClr>
                </a:solidFill>
                <a:latin typeface="Arial Rounded MT Bold" panose="020F0704030504030204" pitchFamily="34" charset="0"/>
              </a:rPr>
              <a:t>Block Diagram</a:t>
            </a:r>
          </a:p>
          <a:p>
            <a:pPr marL="285750" indent="-285750">
              <a:lnSpc>
                <a:spcPct val="150000"/>
              </a:lnSpc>
              <a:buFont typeface="Wingdings" panose="05000000000000000000" pitchFamily="2" charset="2"/>
              <a:buChar char="Ø"/>
            </a:pPr>
            <a:r>
              <a:rPr lang="en-US" sz="2400" dirty="0">
                <a:solidFill>
                  <a:schemeClr val="accent1">
                    <a:lumMod val="75000"/>
                  </a:schemeClr>
                </a:solidFill>
                <a:latin typeface="Arial Rounded MT Bold" panose="020F0704030504030204" pitchFamily="34" charset="0"/>
              </a:rPr>
              <a:t>Tools Required</a:t>
            </a:r>
          </a:p>
          <a:p>
            <a:pPr marL="285750" indent="-285750">
              <a:lnSpc>
                <a:spcPct val="150000"/>
              </a:lnSpc>
              <a:buFont typeface="Wingdings" panose="05000000000000000000" pitchFamily="2" charset="2"/>
              <a:buChar char="Ø"/>
            </a:pPr>
            <a:r>
              <a:rPr lang="en-US" sz="2400" dirty="0">
                <a:solidFill>
                  <a:schemeClr val="accent1">
                    <a:lumMod val="75000"/>
                  </a:schemeClr>
                </a:solidFill>
                <a:latin typeface="Arial Rounded MT Bold" panose="020F0704030504030204" pitchFamily="34" charset="0"/>
              </a:rPr>
              <a:t>References</a:t>
            </a:r>
          </a:p>
          <a:p>
            <a:pPr marL="285750" indent="-285750">
              <a:lnSpc>
                <a:spcPct val="150000"/>
              </a:lnSpc>
              <a:buFont typeface="Wingdings" panose="05000000000000000000" pitchFamily="2" charset="2"/>
              <a:buChar char="Ø"/>
            </a:pPr>
            <a:r>
              <a:rPr lang="en-US" sz="2400" dirty="0">
                <a:solidFill>
                  <a:schemeClr val="accent1">
                    <a:lumMod val="75000"/>
                  </a:schemeClr>
                </a:solidFill>
                <a:latin typeface="Arial Rounded MT Bold" panose="020F0704030504030204" pitchFamily="34" charset="0"/>
              </a:rPr>
              <a:t>Output</a:t>
            </a:r>
          </a:p>
          <a:p>
            <a:pPr marL="285750" indent="-285750">
              <a:lnSpc>
                <a:spcPct val="150000"/>
              </a:lnSpc>
              <a:buFont typeface="Wingdings" panose="05000000000000000000" pitchFamily="2" charset="2"/>
              <a:buChar char="Ø"/>
            </a:pPr>
            <a:r>
              <a:rPr lang="en-US" sz="2400" dirty="0">
                <a:solidFill>
                  <a:schemeClr val="accent1">
                    <a:lumMod val="75000"/>
                  </a:schemeClr>
                </a:solidFill>
                <a:latin typeface="Arial Rounded MT Bold" panose="020F0704030504030204" pitchFamily="34" charset="0"/>
              </a:rPr>
              <a:t>Conclusion</a:t>
            </a:r>
          </a:p>
          <a:p>
            <a:pPr marL="285750" indent="-285750">
              <a:lnSpc>
                <a:spcPct val="150000"/>
              </a:lnSpc>
              <a:buFont typeface="Wingdings" panose="05000000000000000000" pitchFamily="2" charset="2"/>
              <a:buChar char="Ø"/>
            </a:pPr>
            <a:r>
              <a:rPr lang="en-US" sz="2400" dirty="0">
                <a:solidFill>
                  <a:schemeClr val="accent1">
                    <a:lumMod val="75000"/>
                  </a:schemeClr>
                </a:solidFill>
                <a:latin typeface="Arial Rounded MT Bold" panose="020F0704030504030204" pitchFamily="34" charset="0"/>
              </a:rPr>
              <a:t>Future Scope</a:t>
            </a:r>
          </a:p>
          <a:p>
            <a:pPr marL="285750" indent="-285750">
              <a:buFont typeface="Wingdings" panose="05000000000000000000" pitchFamily="2" charset="2"/>
              <a:buChar char="Ø"/>
            </a:pPr>
            <a:endParaRPr lang="en-US" sz="3200" dirty="0"/>
          </a:p>
        </p:txBody>
      </p:sp>
      <p:sp>
        <p:nvSpPr>
          <p:cNvPr id="5" name="TextBox 4"/>
          <p:cNvSpPr txBox="1"/>
          <p:nvPr/>
        </p:nvSpPr>
        <p:spPr>
          <a:xfrm>
            <a:off x="2645064" y="183879"/>
            <a:ext cx="4572000" cy="707886"/>
          </a:xfrm>
          <a:prstGeom prst="rect">
            <a:avLst/>
          </a:prstGeom>
          <a:noFill/>
        </p:spPr>
        <p:txBody>
          <a:bodyPr wrap="square" rtlCol="0">
            <a:spAutoFit/>
          </a:bodyPr>
          <a:lstStyle/>
          <a:p>
            <a:r>
              <a:rPr lang="en-US" sz="4000" b="1" i="1" dirty="0">
                <a:solidFill>
                  <a:srgbClr val="002060"/>
                </a:solidFill>
                <a:latin typeface="Castellar" panose="020A0402060406010301" pitchFamily="18" charset="0"/>
              </a:rPr>
              <a:t>Insights</a:t>
            </a:r>
          </a:p>
        </p:txBody>
      </p:sp>
    </p:spTree>
    <p:extLst>
      <p:ext uri="{BB962C8B-B14F-4D97-AF65-F5344CB8AC3E}">
        <p14:creationId xmlns:p14="http://schemas.microsoft.com/office/powerpoint/2010/main" val="3637538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7690-C19D-39A2-F7A1-7F8C6BCC930C}"/>
              </a:ext>
            </a:extLst>
          </p:cNvPr>
          <p:cNvSpPr>
            <a:spLocks noGrp="1"/>
          </p:cNvSpPr>
          <p:nvPr>
            <p:ph type="title"/>
          </p:nvPr>
        </p:nvSpPr>
        <p:spPr>
          <a:xfrm>
            <a:off x="685331" y="237518"/>
            <a:ext cx="7773338" cy="676882"/>
          </a:xfrm>
        </p:spPr>
        <p:txBody>
          <a:bodyPr>
            <a:normAutofit/>
          </a:bodyPr>
          <a:lstStyle/>
          <a:p>
            <a:r>
              <a:rPr lang="en-US" sz="4000" b="1" i="1" dirty="0">
                <a:solidFill>
                  <a:srgbClr val="002060"/>
                </a:solidFill>
                <a:latin typeface="Castellar" panose="020A0402060406010301" pitchFamily="18" charset="0"/>
                <a:cs typeface="Times New Roman" panose="02020603050405020304" pitchFamily="18" charset="0"/>
              </a:rPr>
              <a:t>FUTURE SCOPE</a:t>
            </a:r>
            <a:endParaRPr lang="en-IN" sz="4000" dirty="0"/>
          </a:p>
        </p:txBody>
      </p:sp>
      <p:sp>
        <p:nvSpPr>
          <p:cNvPr id="3" name="Content Placeholder 2">
            <a:extLst>
              <a:ext uri="{FF2B5EF4-FFF2-40B4-BE49-F238E27FC236}">
                <a16:creationId xmlns:a16="http://schemas.microsoft.com/office/drawing/2014/main" id="{2D84E121-C9D7-AFDB-3E2B-A726D706E59B}"/>
              </a:ext>
            </a:extLst>
          </p:cNvPr>
          <p:cNvSpPr>
            <a:spLocks noGrp="1"/>
          </p:cNvSpPr>
          <p:nvPr>
            <p:ph sz="quarter" idx="13"/>
          </p:nvPr>
        </p:nvSpPr>
        <p:spPr>
          <a:xfrm>
            <a:off x="685330" y="914400"/>
            <a:ext cx="7772870" cy="5706082"/>
          </a:xfrm>
        </p:spPr>
        <p:txBody>
          <a:bodyPr>
            <a:noAutofit/>
          </a:bodyPr>
          <a:lstStyle/>
          <a:p>
            <a:r>
              <a:rPr lang="en-US" cap="none" dirty="0">
                <a:latin typeface="Times New Roman" panose="02020603050405020304" pitchFamily="18" charset="0"/>
                <a:cs typeface="Times New Roman" panose="02020603050405020304" pitchFamily="18" charset="0"/>
              </a:rPr>
              <a:t>By incorporating gesture recognition technology, users could interact with the shower system using simple hand movements, adding an additional layer of accessibility. This could be particularly beneficial for individuals who may find voice commands challenging.</a:t>
            </a:r>
          </a:p>
          <a:p>
            <a:r>
              <a:rPr lang="en-US" cap="none" dirty="0">
                <a:latin typeface="Times New Roman" panose="02020603050405020304" pitchFamily="18" charset="0"/>
                <a:cs typeface="Times New Roman" panose="02020603050405020304" pitchFamily="18" charset="0"/>
              </a:rPr>
              <a:t>Enhancing the system's capability to provide exact temperatures is crucial for a more personalized and comfortable shower experience. Implementing advanced temperature sensors and precision control mechanisms can enable users to specify and achieve their desired water temperature with greater accuracy.</a:t>
            </a:r>
          </a:p>
          <a:p>
            <a:r>
              <a:rPr lang="en-US" cap="none" dirty="0">
                <a:latin typeface="Times New Roman" panose="02020603050405020304" pitchFamily="18" charset="0"/>
                <a:cs typeface="Times New Roman" panose="02020603050405020304" pitchFamily="18" charset="0"/>
              </a:rPr>
              <a:t>Combining hand gestures with precise temperature control could create a seamless and intuitive interaction model. Users could use gestures to adjust water temperature and flow in real-time, providing a responsive and customizable experience.</a:t>
            </a: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40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85332" y="152401"/>
            <a:ext cx="7773338" cy="914400"/>
          </a:xfrm>
        </p:spPr>
        <p:txBody>
          <a:bodyPr>
            <a:normAutofit/>
          </a:bodyPr>
          <a:lstStyle/>
          <a:p>
            <a:pPr algn="ctr"/>
            <a:r>
              <a:rPr lang="en-US" sz="4000" b="1" i="1" dirty="0">
                <a:solidFill>
                  <a:srgbClr val="002060"/>
                </a:solidFill>
                <a:latin typeface="Castellar" panose="020A0402060406010301" pitchFamily="18" charset="0"/>
              </a:rPr>
              <a:t>References</a:t>
            </a:r>
            <a:endParaRPr lang="en-US" sz="4000" dirty="0"/>
          </a:p>
        </p:txBody>
      </p:sp>
      <p:sp>
        <p:nvSpPr>
          <p:cNvPr id="10" name="Content Placeholder 9"/>
          <p:cNvSpPr>
            <a:spLocks noGrp="1"/>
          </p:cNvSpPr>
          <p:nvPr>
            <p:ph sz="quarter" idx="13"/>
          </p:nvPr>
        </p:nvSpPr>
        <p:spPr>
          <a:xfrm>
            <a:off x="685330" y="1066801"/>
            <a:ext cx="7925270" cy="5486399"/>
          </a:xfrm>
        </p:spPr>
        <p:txBody>
          <a:bodyPr>
            <a:normAutofit fontScale="25000" lnSpcReduction="20000"/>
          </a:bodyPr>
          <a:lstStyle/>
          <a:p>
            <a:pPr algn="just">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Khan, Tareq. (2018). </a:t>
            </a:r>
            <a:r>
              <a:rPr lang="en-US" sz="7200" dirty="0">
                <a:solidFill>
                  <a:srgbClr val="00B050"/>
                </a:solidFill>
                <a:latin typeface="Times New Roman" panose="02020603050405020304" pitchFamily="18" charset="0"/>
                <a:cs typeface="Times New Roman" panose="02020603050405020304" pitchFamily="18" charset="0"/>
              </a:rPr>
              <a:t>Design of an Autonomous Smart Shower with Sensors and Actuators</a:t>
            </a:r>
            <a:r>
              <a:rPr lang="en-US" sz="7200" dirty="0">
                <a:latin typeface="Times New Roman" panose="02020603050405020304" pitchFamily="18" charset="0"/>
                <a:cs typeface="Times New Roman" panose="02020603050405020304" pitchFamily="18" charset="0"/>
              </a:rPr>
              <a:t>. 8. 01-17. 10.5121/ijesa.2018.8301.</a:t>
            </a:r>
          </a:p>
          <a:p>
            <a:pPr algn="just">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Mahmod Abd Hakim Mohamad1, Yahaya Ramli2, Mohamad Faris Aiqal Mohamad Fadzli Amin3, Mohammad Shahrolnizam Ismail3, Muhammad Faizal Ismail4. (28 July 2022) </a:t>
            </a:r>
            <a:r>
              <a:rPr lang="en-US" sz="7200" dirty="0">
                <a:solidFill>
                  <a:srgbClr val="00B050"/>
                </a:solidFill>
                <a:latin typeface="Times New Roman" panose="02020603050405020304" pitchFamily="18" charset="0"/>
                <a:cs typeface="Times New Roman" panose="02020603050405020304" pitchFamily="18" charset="0"/>
              </a:rPr>
              <a:t>Design of Automatic Sensor Equipped Shower</a:t>
            </a:r>
            <a:r>
              <a:rPr lang="en-US" sz="7200" dirty="0">
                <a:latin typeface="Times New Roman" panose="02020603050405020304" pitchFamily="18" charset="0"/>
                <a:cs typeface="Times New Roman" panose="02020603050405020304" pitchFamily="18" charset="0"/>
              </a:rPr>
              <a:t> from http://publisher.uthm.edu.my/periodicals/index.php/mari e-ISSN :2773-4773</a:t>
            </a:r>
          </a:p>
          <a:p>
            <a:pPr algn="just">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Zhao, Qiliang et al. “</a:t>
            </a:r>
            <a:r>
              <a:rPr lang="en-US" sz="7200" dirty="0">
                <a:solidFill>
                  <a:srgbClr val="00B050"/>
                </a:solidFill>
                <a:latin typeface="Times New Roman" panose="02020603050405020304" pitchFamily="18" charset="0"/>
                <a:cs typeface="Times New Roman" panose="02020603050405020304" pitchFamily="18" charset="0"/>
              </a:rPr>
              <a:t>Automatic Control of Shower Equipment for Elderly People or People with Physical Disabilities.</a:t>
            </a:r>
            <a:r>
              <a:rPr lang="en-US" sz="7200" dirty="0">
                <a:latin typeface="Times New Roman" panose="02020603050405020304" pitchFamily="18" charset="0"/>
                <a:cs typeface="Times New Roman" panose="02020603050405020304" pitchFamily="18" charset="0"/>
              </a:rPr>
              <a:t>” (2013).</a:t>
            </a:r>
          </a:p>
          <a:p>
            <a:pPr algn="just">
              <a:buFont typeface="Wingdings" panose="05000000000000000000" pitchFamily="2" charset="2"/>
              <a:buChar char="q"/>
            </a:pPr>
            <a:r>
              <a:rPr lang="en-US" sz="7200" dirty="0">
                <a:latin typeface="Times New Roman" panose="02020603050405020304" pitchFamily="18" charset="0"/>
                <a:cs typeface="Times New Roman" panose="02020603050405020304" pitchFamily="18" charset="0"/>
              </a:rPr>
              <a:t>W. Wang, Y. Chen, X. Zou, S. Wang, J. P. Ferreira and T. Liu, &amp; quot; </a:t>
            </a:r>
            <a:r>
              <a:rPr lang="en-US" sz="7200" dirty="0">
                <a:solidFill>
                  <a:srgbClr val="00B050"/>
                </a:solidFill>
                <a:latin typeface="Times New Roman" panose="02020603050405020304" pitchFamily="18" charset="0"/>
                <a:cs typeface="Times New Roman" panose="02020603050405020304" pitchFamily="18" charset="0"/>
              </a:rPr>
              <a:t>Development of Bath Auxiliary Robot for the Disabled Elderly </a:t>
            </a:r>
            <a:r>
              <a:rPr lang="en-US" sz="7200" dirty="0">
                <a:latin typeface="Times New Roman" panose="02020603050405020304" pitchFamily="18" charset="0"/>
                <a:cs typeface="Times New Roman" panose="02020603050405020304" pitchFamily="18" charset="0"/>
              </a:rPr>
              <a:t>&amp; quot; 2021 IEEE International Conference on Intelligence and Safety for Robotics (ISR), Tokoname, Japan, 2021, pp. 85-88, doi:10.1109/ISR50024.2021.9419499.</a:t>
            </a:r>
            <a:r>
              <a:rPr lang="en-US" sz="7200" dirty="0"/>
              <a:t>	</a:t>
            </a:r>
          </a:p>
          <a:p>
            <a:pPr>
              <a:lnSpc>
                <a:spcPct val="150000"/>
              </a:lnSpc>
            </a:pP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74557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33600" y="2567226"/>
            <a:ext cx="5486400" cy="861774"/>
          </a:xfrm>
          <a:prstGeom prst="rect">
            <a:avLst/>
          </a:prstGeom>
          <a:noFill/>
        </p:spPr>
        <p:txBody>
          <a:bodyPr wrap="square" rtlCol="0">
            <a:spAutoFit/>
          </a:bodyPr>
          <a:lstStyle/>
          <a:p>
            <a:r>
              <a:rPr lang="en-US" sz="5000" i="1" dirty="0">
                <a:latin typeface="Cooper Black" panose="0208090404030B020404" pitchFamily="18" charset="0"/>
              </a:rPr>
              <a:t>THANK YOU</a:t>
            </a:r>
          </a:p>
        </p:txBody>
      </p:sp>
    </p:spTree>
    <p:extLst>
      <p:ext uri="{BB962C8B-B14F-4D97-AF65-F5344CB8AC3E}">
        <p14:creationId xmlns:p14="http://schemas.microsoft.com/office/powerpoint/2010/main" val="103003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15962"/>
          </a:xfrm>
        </p:spPr>
        <p:txBody>
          <a:bodyPr>
            <a:normAutofit/>
          </a:bodyPr>
          <a:lstStyle/>
          <a:p>
            <a:pPr algn="ctr"/>
            <a:r>
              <a:rPr lang="en-US" sz="4000" b="1" i="1" dirty="0">
                <a:solidFill>
                  <a:srgbClr val="002060"/>
                </a:solidFill>
                <a:latin typeface="Castellar" panose="020A0402060406010301" pitchFamily="18" charset="0"/>
              </a:rPr>
              <a:t>Abstract</a:t>
            </a:r>
            <a:endParaRPr lang="en-US" sz="4000" dirty="0">
              <a:solidFill>
                <a:srgbClr val="002060"/>
              </a:solidFill>
            </a:endParaRPr>
          </a:p>
        </p:txBody>
      </p:sp>
      <p:sp>
        <p:nvSpPr>
          <p:cNvPr id="4" name="Content Placeholder 3"/>
          <p:cNvSpPr>
            <a:spLocks noGrp="1"/>
          </p:cNvSpPr>
          <p:nvPr>
            <p:ph sz="quarter" idx="13"/>
          </p:nvPr>
        </p:nvSpPr>
        <p:spPr>
          <a:xfrm>
            <a:off x="304800" y="960582"/>
            <a:ext cx="8229600" cy="5516418"/>
          </a:xfrm>
        </p:spPr>
        <p:txBody>
          <a:bodyPr>
            <a:noAutofit/>
          </a:bodyPr>
          <a:lstStyle/>
          <a:p>
            <a:pPr marL="342900" lvl="0" indent="-342900" algn="just">
              <a:lnSpc>
                <a:spcPct val="100000"/>
              </a:lnSpc>
              <a:spcBef>
                <a:spcPct val="20000"/>
              </a:spcBef>
              <a:buClrTx/>
            </a:pPr>
            <a:r>
              <a:rPr lang="en-US" b="1" cap="none" dirty="0">
                <a:solidFill>
                  <a:srgbClr val="FF0000"/>
                </a:solidFill>
                <a:latin typeface="Times New Roman" panose="02020603050405020304" pitchFamily="18" charset="0"/>
                <a:cs typeface="Times New Roman" panose="02020603050405020304" pitchFamily="18" charset="0"/>
              </a:rPr>
              <a:t>Problem Statement: </a:t>
            </a:r>
            <a:r>
              <a:rPr lang="en-US" cap="none" dirty="0">
                <a:solidFill>
                  <a:prstClr val="black"/>
                </a:solidFill>
                <a:latin typeface="Times New Roman" panose="02020603050405020304" pitchFamily="18" charset="0"/>
                <a:cs typeface="Times New Roman" panose="02020603050405020304" pitchFamily="18" charset="0"/>
              </a:rPr>
              <a:t>Water conservation, utilization of accessible controls,  enhancing safety, and adaptive technology to ensure user-friendly operation are the major issues identified in the existing shower systems specifically meant for physically challenged people.</a:t>
            </a:r>
          </a:p>
          <a:p>
            <a:pPr marL="342900" lvl="0" indent="-342900" algn="just">
              <a:lnSpc>
                <a:spcPct val="100000"/>
              </a:lnSpc>
              <a:spcBef>
                <a:spcPct val="20000"/>
              </a:spcBef>
              <a:buClrTx/>
            </a:pPr>
            <a:endParaRPr lang="en-US" cap="none" dirty="0">
              <a:solidFill>
                <a:prstClr val="black"/>
              </a:solidFill>
              <a:latin typeface="Times New Roman" panose="02020603050405020304" pitchFamily="18" charset="0"/>
              <a:cs typeface="Times New Roman" panose="02020603050405020304" pitchFamily="18" charset="0"/>
            </a:endParaRPr>
          </a:p>
          <a:p>
            <a:pPr marL="342900" lvl="0" indent="-342900" algn="just">
              <a:lnSpc>
                <a:spcPct val="100000"/>
              </a:lnSpc>
              <a:spcBef>
                <a:spcPct val="20000"/>
              </a:spcBef>
              <a:buClrTx/>
            </a:pPr>
            <a:r>
              <a:rPr lang="en-IN" b="1" cap="none" dirty="0">
                <a:solidFill>
                  <a:srgbClr val="00B050"/>
                </a:solidFill>
                <a:latin typeface="Times New Roman" panose="02020603050405020304" pitchFamily="18" charset="0"/>
                <a:cs typeface="Times New Roman" panose="02020603050405020304" pitchFamily="18" charset="0"/>
              </a:rPr>
              <a:t>Existing Solution: </a:t>
            </a:r>
            <a:r>
              <a:rPr lang="en-US" cap="none" dirty="0">
                <a:solidFill>
                  <a:prstClr val="black"/>
                </a:solidFill>
                <a:latin typeface="Times New Roman" panose="02020603050405020304" pitchFamily="18" charset="0"/>
                <a:cs typeface="Times New Roman" panose="02020603050405020304" pitchFamily="18" charset="0"/>
              </a:rPr>
              <a:t>The existing shower systems rely on manual adjustments making it challenging to set the desired water temperature and flow rate[1] when it is used for disabled individuals. While some systems use thermostatic valves for consistent temperature, they still necessitate initial manual setup, causing inconvenience [2].</a:t>
            </a:r>
          </a:p>
          <a:p>
            <a:pPr marL="342900" lvl="0" indent="-342900" algn="just">
              <a:lnSpc>
                <a:spcPct val="100000"/>
              </a:lnSpc>
              <a:spcBef>
                <a:spcPct val="20000"/>
              </a:spcBef>
              <a:buClrTx/>
            </a:pPr>
            <a:endParaRPr lang="en-US" cap="none" dirty="0">
              <a:solidFill>
                <a:prstClr val="black"/>
              </a:solidFill>
              <a:latin typeface="Times New Roman" panose="02020603050405020304" pitchFamily="18" charset="0"/>
              <a:cs typeface="Times New Roman" panose="02020603050405020304" pitchFamily="18" charset="0"/>
            </a:endParaRPr>
          </a:p>
          <a:p>
            <a:pPr marL="342900" lvl="0" indent="-342900" algn="just">
              <a:lnSpc>
                <a:spcPct val="100000"/>
              </a:lnSpc>
              <a:spcBef>
                <a:spcPct val="20000"/>
              </a:spcBef>
              <a:buClrTx/>
            </a:pPr>
            <a:r>
              <a:rPr lang="en-IN" b="1" cap="none" dirty="0">
                <a:solidFill>
                  <a:srgbClr val="FF00FF"/>
                </a:solidFill>
                <a:latin typeface="Times New Roman" panose="02020603050405020304" pitchFamily="18" charset="0"/>
                <a:cs typeface="Times New Roman" panose="02020603050405020304" pitchFamily="18" charset="0"/>
              </a:rPr>
              <a:t>Proposed Method: </a:t>
            </a:r>
            <a:r>
              <a:rPr lang="en-US" cap="none" dirty="0">
                <a:solidFill>
                  <a:prstClr val="black"/>
                </a:solidFill>
                <a:latin typeface="Times New Roman" panose="02020603050405020304" pitchFamily="18" charset="0"/>
                <a:cs typeface="Times New Roman" panose="02020603050405020304" pitchFamily="18" charset="0"/>
              </a:rPr>
              <a:t>Proposed an innovative shower system for physically challenged individuals that integrates cutting-edge technologies like voice recognition. It offers </a:t>
            </a:r>
            <a:r>
              <a:rPr lang="en-IN" cap="none" dirty="0">
                <a:solidFill>
                  <a:prstClr val="black"/>
                </a:solidFill>
                <a:latin typeface="Times New Roman" panose="02020603050405020304" pitchFamily="18" charset="0"/>
                <a:cs typeface="Times New Roman" panose="02020603050405020304" pitchFamily="18" charset="0"/>
              </a:rPr>
              <a:t>adjustable settings for water, pressure and shower head positioning, prioritizes safety &amp; emergency shut-off options. It is suitable for people with Alzheimer’s, aged or lazy people, autistic people and can be used partially for blind people.</a:t>
            </a:r>
            <a:endParaRPr lang="en-US" cap="none" dirty="0">
              <a:solidFill>
                <a:srgbClr val="002060"/>
              </a:solidFill>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996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2600" y="304800"/>
            <a:ext cx="6347889" cy="984885"/>
          </a:xfrm>
          <a:prstGeom prst="rect">
            <a:avLst/>
          </a:prstGeom>
          <a:noFill/>
        </p:spPr>
        <p:txBody>
          <a:bodyPr wrap="square" rtlCol="0">
            <a:spAutoFit/>
          </a:bodyPr>
          <a:lstStyle/>
          <a:p>
            <a:r>
              <a:rPr lang="en-US" sz="4000" b="1" i="1" dirty="0">
                <a:solidFill>
                  <a:srgbClr val="002060"/>
                </a:solidFill>
                <a:latin typeface="Castellar" panose="020A0402060406010301" pitchFamily="18" charset="0"/>
              </a:rPr>
              <a:t>Literature Review</a:t>
            </a:r>
          </a:p>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178932707"/>
              </p:ext>
            </p:extLst>
          </p:nvPr>
        </p:nvGraphicFramePr>
        <p:xfrm>
          <a:off x="247649" y="1466475"/>
          <a:ext cx="8648701" cy="4751455"/>
        </p:xfrm>
        <a:graphic>
          <a:graphicData uri="http://schemas.openxmlformats.org/drawingml/2006/table">
            <a:tbl>
              <a:tblPr firstRow="1" bandRow="1">
                <a:tableStyleId>{5940675A-B579-460E-94D1-54222C63F5DA}</a:tableStyleId>
              </a:tblPr>
              <a:tblGrid>
                <a:gridCol w="1906472">
                  <a:extLst>
                    <a:ext uri="{9D8B030D-6E8A-4147-A177-3AD203B41FA5}">
                      <a16:colId xmlns:a16="http://schemas.microsoft.com/office/drawing/2014/main" val="2927205838"/>
                    </a:ext>
                  </a:extLst>
                </a:gridCol>
                <a:gridCol w="1683818">
                  <a:extLst>
                    <a:ext uri="{9D8B030D-6E8A-4147-A177-3AD203B41FA5}">
                      <a16:colId xmlns:a16="http://schemas.microsoft.com/office/drawing/2014/main" val="1073789468"/>
                    </a:ext>
                  </a:extLst>
                </a:gridCol>
                <a:gridCol w="1537701">
                  <a:extLst>
                    <a:ext uri="{9D8B030D-6E8A-4147-A177-3AD203B41FA5}">
                      <a16:colId xmlns:a16="http://schemas.microsoft.com/office/drawing/2014/main" val="1645485525"/>
                    </a:ext>
                  </a:extLst>
                </a:gridCol>
                <a:gridCol w="1790970">
                  <a:extLst>
                    <a:ext uri="{9D8B030D-6E8A-4147-A177-3AD203B41FA5}">
                      <a16:colId xmlns:a16="http://schemas.microsoft.com/office/drawing/2014/main" val="1164633575"/>
                    </a:ext>
                  </a:extLst>
                </a:gridCol>
                <a:gridCol w="1729740">
                  <a:extLst>
                    <a:ext uri="{9D8B030D-6E8A-4147-A177-3AD203B41FA5}">
                      <a16:colId xmlns:a16="http://schemas.microsoft.com/office/drawing/2014/main" val="1512216093"/>
                    </a:ext>
                  </a:extLst>
                </a:gridCol>
              </a:tblGrid>
              <a:tr h="656309">
                <a:tc>
                  <a:txBody>
                    <a:bodyPr/>
                    <a:lstStyle/>
                    <a:p>
                      <a:r>
                        <a:rPr lang="en-US" sz="1900" b="1" i="0" dirty="0">
                          <a:solidFill>
                            <a:srgbClr val="FF0000"/>
                          </a:solidFill>
                          <a:latin typeface="Book Antiqua" panose="02040602050305030304" pitchFamily="18" charset="0"/>
                          <a:cs typeface="Times New Roman" panose="02020603050405020304" pitchFamily="18" charset="0"/>
                        </a:rPr>
                        <a:t>Title</a:t>
                      </a:r>
                    </a:p>
                  </a:txBody>
                  <a:tcPr/>
                </a:tc>
                <a:tc>
                  <a:txBody>
                    <a:bodyPr/>
                    <a:lstStyle/>
                    <a:p>
                      <a:r>
                        <a:rPr lang="en-US" sz="1900" b="1" i="0" dirty="0">
                          <a:solidFill>
                            <a:srgbClr val="FF0000"/>
                          </a:solidFill>
                          <a:latin typeface="Book Antiqua" panose="02040602050305030304" pitchFamily="18" charset="0"/>
                          <a:cs typeface="Times New Roman" panose="02020603050405020304" pitchFamily="18" charset="0"/>
                        </a:rPr>
                        <a:t>Author</a:t>
                      </a:r>
                    </a:p>
                  </a:txBody>
                  <a:tcPr/>
                </a:tc>
                <a:tc>
                  <a:txBody>
                    <a:bodyPr/>
                    <a:lstStyle/>
                    <a:p>
                      <a:r>
                        <a:rPr lang="en-US" sz="1900" b="1" i="0" dirty="0">
                          <a:solidFill>
                            <a:srgbClr val="FF0000"/>
                          </a:solidFill>
                          <a:latin typeface="Book Antiqua" panose="02040602050305030304" pitchFamily="18" charset="0"/>
                          <a:cs typeface="Times New Roman" panose="02020603050405020304" pitchFamily="18" charset="0"/>
                        </a:rPr>
                        <a:t>Year of Publication</a:t>
                      </a:r>
                    </a:p>
                  </a:txBody>
                  <a:tcPr/>
                </a:tc>
                <a:tc>
                  <a:txBody>
                    <a:bodyPr/>
                    <a:lstStyle/>
                    <a:p>
                      <a:r>
                        <a:rPr lang="en-US" sz="1900" b="1" i="0" dirty="0">
                          <a:solidFill>
                            <a:srgbClr val="FF0000"/>
                          </a:solidFill>
                          <a:latin typeface="Book Antiqua" panose="02040602050305030304" pitchFamily="18" charset="0"/>
                          <a:cs typeface="Times New Roman" panose="02020603050405020304" pitchFamily="18" charset="0"/>
                        </a:rPr>
                        <a:t>Invention</a:t>
                      </a:r>
                    </a:p>
                  </a:txBody>
                  <a:tcPr/>
                </a:tc>
                <a:tc>
                  <a:txBody>
                    <a:bodyPr/>
                    <a:lstStyle/>
                    <a:p>
                      <a:r>
                        <a:rPr lang="en-US" sz="1900" b="1" i="0" dirty="0">
                          <a:solidFill>
                            <a:srgbClr val="FF0000"/>
                          </a:solidFill>
                          <a:latin typeface="Book Antiqua" panose="02040602050305030304" pitchFamily="18" charset="0"/>
                          <a:cs typeface="Times New Roman" panose="02020603050405020304" pitchFamily="18" charset="0"/>
                        </a:rPr>
                        <a:t>Limitation</a:t>
                      </a:r>
                    </a:p>
                  </a:txBody>
                  <a:tcPr/>
                </a:tc>
                <a:extLst>
                  <a:ext uri="{0D108BD9-81ED-4DB2-BD59-A6C34878D82A}">
                    <a16:rowId xmlns:a16="http://schemas.microsoft.com/office/drawing/2014/main" val="840231047"/>
                  </a:ext>
                </a:extLst>
              </a:tr>
              <a:tr h="1200535">
                <a:tc>
                  <a:txBody>
                    <a:bodyPr/>
                    <a:lstStyle/>
                    <a:p>
                      <a:r>
                        <a:rPr lang="en-US" sz="1400" b="0" dirty="0">
                          <a:latin typeface="Times New Roman" panose="02020603050405020304" pitchFamily="18" charset="0"/>
                          <a:cs typeface="Times New Roman" panose="02020603050405020304" pitchFamily="18" charset="0"/>
                        </a:rPr>
                        <a:t>Flow</a:t>
                      </a:r>
                      <a:r>
                        <a:rPr lang="en-US" sz="1400" b="0" baseline="0" dirty="0">
                          <a:latin typeface="Times New Roman" panose="02020603050405020304" pitchFamily="18" charset="0"/>
                          <a:cs typeface="Times New Roman" panose="02020603050405020304" pitchFamily="18" charset="0"/>
                        </a:rPr>
                        <a:t> Controllable </a:t>
                      </a:r>
                    </a:p>
                    <a:p>
                      <a:r>
                        <a:rPr lang="en-US" sz="1400" b="0" baseline="0" dirty="0">
                          <a:latin typeface="Times New Roman" panose="02020603050405020304" pitchFamily="18" charset="0"/>
                          <a:cs typeface="Times New Roman" panose="02020603050405020304" pitchFamily="18" charset="0"/>
                        </a:rPr>
                        <a:t>Shower Arm</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400" b="0" dirty="0">
                          <a:latin typeface="Times New Roman" panose="02020603050405020304" pitchFamily="18" charset="0"/>
                          <a:cs typeface="Times New Roman" panose="02020603050405020304" pitchFamily="18" charset="0"/>
                        </a:rPr>
                        <a:t>M. Sirkin </a:t>
                      </a:r>
                    </a:p>
                  </a:txBody>
                  <a:tcPr/>
                </a:tc>
                <a:tc>
                  <a:txBody>
                    <a:bodyPr/>
                    <a:lstStyle/>
                    <a:p>
                      <a:r>
                        <a:rPr lang="en-US" sz="1400" b="0" dirty="0">
                          <a:latin typeface="Times New Roman" panose="02020603050405020304" pitchFamily="18" charset="0"/>
                          <a:cs typeface="Times New Roman" panose="02020603050405020304" pitchFamily="18" charset="0"/>
                        </a:rPr>
                        <a:t>2010</a:t>
                      </a:r>
                    </a:p>
                  </a:txBody>
                  <a:tcPr/>
                </a:tc>
                <a:tc>
                  <a:txBody>
                    <a:bodyPr/>
                    <a:lstStyle/>
                    <a:p>
                      <a:r>
                        <a:rPr lang="en-US" sz="1400" b="0" dirty="0">
                          <a:latin typeface="Times New Roman" panose="02020603050405020304" pitchFamily="18" charset="0"/>
                          <a:cs typeface="Times New Roman" panose="02020603050405020304" pitchFamily="18" charset="0"/>
                        </a:rPr>
                        <a:t>Control</a:t>
                      </a:r>
                      <a:r>
                        <a:rPr lang="en-US" sz="1400" b="0" baseline="0" dirty="0">
                          <a:latin typeface="Times New Roman" panose="02020603050405020304" pitchFamily="18" charset="0"/>
                          <a:cs typeface="Times New Roman" panose="02020603050405020304" pitchFamily="18" charset="0"/>
                        </a:rPr>
                        <a:t> the flow of water  </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400" b="0" dirty="0">
                          <a:latin typeface="Times New Roman" panose="02020603050405020304" pitchFamily="18" charset="0"/>
                          <a:cs typeface="Times New Roman" panose="02020603050405020304" pitchFamily="18" charset="0"/>
                        </a:rPr>
                        <a:t>There</a:t>
                      </a:r>
                      <a:r>
                        <a:rPr lang="en-US" sz="1400" b="0" baseline="0" dirty="0">
                          <a:latin typeface="Times New Roman" panose="02020603050405020304" pitchFamily="18" charset="0"/>
                          <a:cs typeface="Times New Roman" panose="02020603050405020304" pitchFamily="18" charset="0"/>
                        </a:rPr>
                        <a:t> is no sitting option for disable people. </a:t>
                      </a:r>
                    </a:p>
                  </a:txBody>
                  <a:tcPr/>
                </a:tc>
                <a:extLst>
                  <a:ext uri="{0D108BD9-81ED-4DB2-BD59-A6C34878D82A}">
                    <a16:rowId xmlns:a16="http://schemas.microsoft.com/office/drawing/2014/main" val="1450170475"/>
                  </a:ext>
                </a:extLst>
              </a:tr>
              <a:tr h="990600">
                <a:tc>
                  <a:txBody>
                    <a:bodyPr/>
                    <a:lstStyle/>
                    <a:p>
                      <a:r>
                        <a:rPr lang="en-US" sz="1400" b="0" dirty="0">
                          <a:latin typeface="Times New Roman" panose="02020603050405020304" pitchFamily="18" charset="0"/>
                          <a:cs typeface="Times New Roman" panose="02020603050405020304" pitchFamily="18" charset="0"/>
                        </a:rPr>
                        <a:t>Disability</a:t>
                      </a:r>
                      <a:r>
                        <a:rPr lang="en-US" sz="1400" b="0" baseline="0" dirty="0">
                          <a:latin typeface="Times New Roman" panose="02020603050405020304" pitchFamily="18" charset="0"/>
                          <a:cs typeface="Times New Roman" panose="02020603050405020304" pitchFamily="18" charset="0"/>
                        </a:rPr>
                        <a:t> Shower</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400" b="0" dirty="0">
                          <a:latin typeface="Times New Roman" panose="02020603050405020304" pitchFamily="18" charset="0"/>
                          <a:cs typeface="Times New Roman" panose="02020603050405020304" pitchFamily="18" charset="0"/>
                        </a:rPr>
                        <a:t>William R. Shrewsbury</a:t>
                      </a:r>
                    </a:p>
                  </a:txBody>
                  <a:tcPr/>
                </a:tc>
                <a:tc>
                  <a:txBody>
                    <a:bodyPr/>
                    <a:lstStyle/>
                    <a:p>
                      <a:r>
                        <a:rPr lang="en-US" sz="1400" b="0" dirty="0">
                          <a:latin typeface="Times New Roman" panose="02020603050405020304" pitchFamily="18" charset="0"/>
                          <a:cs typeface="Times New Roman" panose="02020603050405020304" pitchFamily="18" charset="0"/>
                        </a:rPr>
                        <a:t>2012</a:t>
                      </a:r>
                    </a:p>
                  </a:txBody>
                  <a:tcPr/>
                </a:tc>
                <a:tc>
                  <a:txBody>
                    <a:bodyPr/>
                    <a:lstStyle/>
                    <a:p>
                      <a:r>
                        <a:rPr lang="en-US" sz="1400" b="0" dirty="0">
                          <a:latin typeface="Times New Roman" panose="02020603050405020304" pitchFamily="18" charset="0"/>
                          <a:cs typeface="Times New Roman" panose="02020603050405020304" pitchFamily="18" charset="0"/>
                        </a:rPr>
                        <a:t>Shower unit</a:t>
                      </a:r>
                      <a:r>
                        <a:rPr lang="en-US" sz="1400" b="0" baseline="0" dirty="0">
                          <a:latin typeface="Times New Roman" panose="02020603050405020304" pitchFamily="18" charset="0"/>
                          <a:cs typeface="Times New Roman" panose="02020603050405020304" pitchFamily="18" charset="0"/>
                        </a:rPr>
                        <a:t> have shower seat which is used for disable people</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400" b="0" dirty="0">
                          <a:latin typeface="Times New Roman" panose="02020603050405020304" pitchFamily="18" charset="0"/>
                          <a:cs typeface="Times New Roman" panose="02020603050405020304" pitchFamily="18" charset="0"/>
                        </a:rPr>
                        <a:t> No control of water while soaping</a:t>
                      </a:r>
                    </a:p>
                  </a:txBody>
                  <a:tcPr/>
                </a:tc>
                <a:extLst>
                  <a:ext uri="{0D108BD9-81ED-4DB2-BD59-A6C34878D82A}">
                    <a16:rowId xmlns:a16="http://schemas.microsoft.com/office/drawing/2014/main" val="2082707835"/>
                  </a:ext>
                </a:extLst>
              </a:tr>
              <a:tr h="914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Times New Roman" panose="02020603050405020304" pitchFamily="18" charset="0"/>
                          <a:ea typeface="+mn-ea"/>
                          <a:cs typeface="Times New Roman" panose="02020603050405020304" pitchFamily="18" charset="0"/>
                        </a:rPr>
                        <a:t>Design of an Autonomous Smart Shower with Sensors and Actuators</a:t>
                      </a:r>
                    </a:p>
                  </a:txBody>
                  <a:tcPr/>
                </a:tc>
                <a:tc>
                  <a:txBody>
                    <a:bodyPr/>
                    <a:lstStyle/>
                    <a:p>
                      <a:r>
                        <a:rPr lang="en-US" sz="1400" b="0" i="0" kern="1200" dirty="0">
                          <a:solidFill>
                            <a:schemeClr val="tx1"/>
                          </a:solidFill>
                          <a:effectLst/>
                          <a:latin typeface="Times New Roman" panose="02020603050405020304" pitchFamily="18" charset="0"/>
                          <a:ea typeface="+mn-ea"/>
                          <a:cs typeface="Times New Roman" panose="02020603050405020304" pitchFamily="18" charset="0"/>
                        </a:rPr>
                        <a:t>Tareq Khan</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400" b="0" dirty="0">
                          <a:latin typeface="Times New Roman" panose="02020603050405020304" pitchFamily="18" charset="0"/>
                          <a:cs typeface="Times New Roman" panose="02020603050405020304" pitchFamily="18" charset="0"/>
                        </a:rPr>
                        <a:t>2018</a:t>
                      </a:r>
                    </a:p>
                  </a:txBody>
                  <a:tcPr/>
                </a:tc>
                <a:tc>
                  <a:txBody>
                    <a:bodyPr/>
                    <a:lstStyle/>
                    <a:p>
                      <a:r>
                        <a:rPr lang="en-US" sz="1400" b="0" dirty="0">
                          <a:latin typeface="Times New Roman" panose="02020603050405020304" pitchFamily="18" charset="0"/>
                          <a:cs typeface="Times New Roman" panose="02020603050405020304" pitchFamily="18" charset="0"/>
                        </a:rPr>
                        <a:t>Controlling</a:t>
                      </a:r>
                      <a:r>
                        <a:rPr lang="en-US" sz="1400" b="0" baseline="0" dirty="0">
                          <a:latin typeface="Times New Roman" panose="02020603050405020304" pitchFamily="18" charset="0"/>
                          <a:cs typeface="Times New Roman" panose="02020603050405020304" pitchFamily="18" charset="0"/>
                        </a:rPr>
                        <a:t> the flow of water when soaping and to reduce water usage</a:t>
                      </a:r>
                    </a:p>
                  </a:txBody>
                  <a:tcPr/>
                </a:tc>
                <a:tc>
                  <a:txBody>
                    <a:bodyPr/>
                    <a:lstStyle/>
                    <a:p>
                      <a:r>
                        <a:rPr lang="en-US" sz="1400" b="0" dirty="0">
                          <a:latin typeface="Times New Roman" panose="02020603050405020304" pitchFamily="18" charset="0"/>
                          <a:cs typeface="Times New Roman" panose="02020603050405020304" pitchFamily="18" charset="0"/>
                        </a:rPr>
                        <a:t>Manual temperature adjustment</a:t>
                      </a:r>
                    </a:p>
                  </a:txBody>
                  <a:tcPr/>
                </a:tc>
                <a:extLst>
                  <a:ext uri="{0D108BD9-81ED-4DB2-BD59-A6C34878D82A}">
                    <a16:rowId xmlns:a16="http://schemas.microsoft.com/office/drawing/2014/main" val="2009832751"/>
                  </a:ext>
                </a:extLst>
              </a:tr>
              <a:tr h="894966">
                <a:tc>
                  <a:txBody>
                    <a:bodyPr/>
                    <a:lstStyle/>
                    <a:p>
                      <a:r>
                        <a:rPr lang="en-US" sz="1400" b="0" dirty="0">
                          <a:latin typeface="Times New Roman" panose="02020603050405020304" pitchFamily="18" charset="0"/>
                          <a:cs typeface="Times New Roman" panose="02020603050405020304" pitchFamily="18" charset="0"/>
                        </a:rPr>
                        <a:t>Design</a:t>
                      </a:r>
                      <a:r>
                        <a:rPr lang="en-US" sz="1400" b="0" baseline="0" dirty="0">
                          <a:latin typeface="Times New Roman" panose="02020603050405020304" pitchFamily="18" charset="0"/>
                          <a:cs typeface="Times New Roman" panose="02020603050405020304" pitchFamily="18" charset="0"/>
                        </a:rPr>
                        <a:t> Of Automatic Sensor Equipped Shower</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400" b="0" dirty="0">
                          <a:latin typeface="Times New Roman" panose="02020603050405020304" pitchFamily="18" charset="0"/>
                          <a:cs typeface="Times New Roman" panose="02020603050405020304" pitchFamily="18" charset="0"/>
                        </a:rPr>
                        <a:t>Mahmod Abd Hakim</a:t>
                      </a:r>
                      <a:r>
                        <a:rPr lang="en-US" sz="1400" b="0" baseline="0" dirty="0">
                          <a:latin typeface="Times New Roman" panose="02020603050405020304" pitchFamily="18" charset="0"/>
                          <a:cs typeface="Times New Roman" panose="02020603050405020304" pitchFamily="18" charset="0"/>
                        </a:rPr>
                        <a:t> Mohamad, Yahaya Ramli et.al</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400" b="0" dirty="0">
                          <a:latin typeface="Times New Roman" panose="02020603050405020304" pitchFamily="18" charset="0"/>
                          <a:cs typeface="Times New Roman" panose="02020603050405020304" pitchFamily="18" charset="0"/>
                        </a:rPr>
                        <a:t>2022</a:t>
                      </a:r>
                    </a:p>
                  </a:txBody>
                  <a:tcPr/>
                </a:tc>
                <a:tc>
                  <a:txBody>
                    <a:bodyPr/>
                    <a:lstStyle/>
                    <a:p>
                      <a:r>
                        <a:rPr lang="en-US" sz="1400" b="0" dirty="0">
                          <a:latin typeface="Times New Roman" panose="02020603050405020304" pitchFamily="18" charset="0"/>
                          <a:cs typeface="Times New Roman" panose="02020603050405020304" pitchFamily="18" charset="0"/>
                        </a:rPr>
                        <a:t>Controlling</a:t>
                      </a:r>
                      <a:r>
                        <a:rPr lang="en-US" sz="1400" b="0" baseline="0" dirty="0">
                          <a:latin typeface="Times New Roman" panose="02020603050405020304" pitchFamily="18" charset="0"/>
                          <a:cs typeface="Times New Roman" panose="02020603050405020304" pitchFamily="18" charset="0"/>
                        </a:rPr>
                        <a:t> temperature  by Bluetooth technology via mobile</a:t>
                      </a:r>
                      <a:endParaRPr lang="en-US" sz="1400" b="0" dirty="0">
                        <a:latin typeface="Times New Roman" panose="02020603050405020304" pitchFamily="18" charset="0"/>
                        <a:cs typeface="Times New Roman" panose="02020603050405020304" pitchFamily="18" charset="0"/>
                      </a:endParaRPr>
                    </a:p>
                  </a:txBody>
                  <a:tcPr/>
                </a:tc>
                <a:tc>
                  <a:txBody>
                    <a:bodyPr/>
                    <a:lstStyle/>
                    <a:p>
                      <a:r>
                        <a:rPr lang="en-US" sz="1400" b="0" dirty="0">
                          <a:latin typeface="Times New Roman" panose="02020603050405020304" pitchFamily="18" charset="0"/>
                          <a:cs typeface="Times New Roman" panose="02020603050405020304" pitchFamily="18" charset="0"/>
                        </a:rPr>
                        <a:t>No</a:t>
                      </a:r>
                      <a:r>
                        <a:rPr lang="en-US" sz="1400" b="0" baseline="0" dirty="0">
                          <a:latin typeface="Times New Roman" panose="02020603050405020304" pitchFamily="18" charset="0"/>
                          <a:cs typeface="Times New Roman" panose="02020603050405020304" pitchFamily="18" charset="0"/>
                        </a:rPr>
                        <a:t> Automatic controlling like </a:t>
                      </a:r>
                      <a:r>
                        <a:rPr lang="en-US" sz="1400" b="0" baseline="0" dirty="0" smtClean="0">
                          <a:latin typeface="Times New Roman" panose="02020603050405020304" pitchFamily="18" charset="0"/>
                          <a:cs typeface="Times New Roman" panose="02020603050405020304" pitchFamily="18" charset="0"/>
                        </a:rPr>
                        <a:t>hand gestures </a:t>
                      </a:r>
                      <a:r>
                        <a:rPr lang="en-US" sz="1400" b="0" baseline="0" dirty="0">
                          <a:latin typeface="Times New Roman" panose="02020603050405020304" pitchFamily="18" charset="0"/>
                          <a:cs typeface="Times New Roman" panose="02020603050405020304" pitchFamily="18" charset="0"/>
                        </a:rPr>
                        <a:t>and voice</a:t>
                      </a:r>
                      <a:endParaRPr 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02489"/>
                  </a:ext>
                </a:extLst>
              </a:tr>
            </a:tbl>
          </a:graphicData>
        </a:graphic>
      </p:graphicFrame>
    </p:spTree>
    <p:extLst>
      <p:ext uri="{BB962C8B-B14F-4D97-AF65-F5344CB8AC3E}">
        <p14:creationId xmlns:p14="http://schemas.microsoft.com/office/powerpoint/2010/main" val="23599038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22400" y="228600"/>
            <a:ext cx="6705600" cy="369332"/>
          </a:xfrm>
          <a:prstGeom prst="rect">
            <a:avLst/>
          </a:prstGeom>
          <a:noFill/>
        </p:spPr>
        <p:txBody>
          <a:bodyPr wrap="square" rtlCol="0">
            <a:spAutoFit/>
          </a:bodyPr>
          <a:lstStyle/>
          <a:p>
            <a:endParaRPr lang="en-US" dirty="0"/>
          </a:p>
        </p:txBody>
      </p:sp>
      <p:sp>
        <p:nvSpPr>
          <p:cNvPr id="9" name="TextBox 8"/>
          <p:cNvSpPr txBox="1"/>
          <p:nvPr/>
        </p:nvSpPr>
        <p:spPr>
          <a:xfrm>
            <a:off x="1422399" y="-31922"/>
            <a:ext cx="6502400" cy="984885"/>
          </a:xfrm>
          <a:prstGeom prst="rect">
            <a:avLst/>
          </a:prstGeom>
          <a:noFill/>
        </p:spPr>
        <p:txBody>
          <a:bodyPr wrap="square" rtlCol="0">
            <a:spAutoFit/>
          </a:bodyPr>
          <a:lstStyle/>
          <a:p>
            <a:r>
              <a:rPr lang="en-US" sz="4000" b="1" i="1" dirty="0">
                <a:solidFill>
                  <a:srgbClr val="002060"/>
                </a:solidFill>
                <a:latin typeface="Castellar" panose="020A0402060406010301" pitchFamily="18" charset="0"/>
              </a:rPr>
              <a:t>Operational Flow</a:t>
            </a:r>
          </a:p>
          <a:p>
            <a:endParaRPr lang="en-US" dirty="0"/>
          </a:p>
        </p:txBody>
      </p:sp>
      <p:pic>
        <p:nvPicPr>
          <p:cNvPr id="7" name="Picture 6">
            <a:extLst>
              <a:ext uri="{FF2B5EF4-FFF2-40B4-BE49-F238E27FC236}">
                <a16:creationId xmlns:a16="http://schemas.microsoft.com/office/drawing/2014/main" id="{0D9B794C-A991-A5F2-CA86-9D3BF1035E8D}"/>
              </a:ext>
            </a:extLst>
          </p:cNvPr>
          <p:cNvPicPr>
            <a:picLocks noChangeAspect="1"/>
          </p:cNvPicPr>
          <p:nvPr/>
        </p:nvPicPr>
        <p:blipFill>
          <a:blip r:embed="rId2"/>
          <a:stretch>
            <a:fillRect/>
          </a:stretch>
        </p:blipFill>
        <p:spPr>
          <a:xfrm>
            <a:off x="1219201" y="597932"/>
            <a:ext cx="7162799" cy="6118983"/>
          </a:xfrm>
          <a:prstGeom prst="rect">
            <a:avLst/>
          </a:prstGeom>
        </p:spPr>
      </p:pic>
    </p:spTree>
    <p:extLst>
      <p:ext uri="{BB962C8B-B14F-4D97-AF65-F5344CB8AC3E}">
        <p14:creationId xmlns:p14="http://schemas.microsoft.com/office/powerpoint/2010/main" val="1241226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57400" y="228600"/>
            <a:ext cx="5181600" cy="707886"/>
          </a:xfrm>
          <a:prstGeom prst="rect">
            <a:avLst/>
          </a:prstGeom>
          <a:noFill/>
        </p:spPr>
        <p:txBody>
          <a:bodyPr wrap="square" rtlCol="0">
            <a:spAutoFit/>
          </a:bodyPr>
          <a:lstStyle/>
          <a:p>
            <a:r>
              <a:rPr lang="en-US" sz="4000" b="1" i="1" dirty="0">
                <a:solidFill>
                  <a:srgbClr val="002060"/>
                </a:solidFill>
                <a:latin typeface="Castellar" panose="020A0402060406010301" pitchFamily="18" charset="0"/>
                <a:cs typeface="Times New Roman" panose="02020603050405020304" pitchFamily="18" charset="0"/>
              </a:rPr>
              <a:t>Block Diagram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43000"/>
            <a:ext cx="7383113" cy="5257800"/>
          </a:xfrm>
          <a:prstGeom prst="rect">
            <a:avLst/>
          </a:prstGeom>
        </p:spPr>
      </p:pic>
    </p:spTree>
    <p:extLst>
      <p:ext uri="{BB962C8B-B14F-4D97-AF65-F5344CB8AC3E}">
        <p14:creationId xmlns:p14="http://schemas.microsoft.com/office/powerpoint/2010/main" val="4251436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2" y="152400"/>
            <a:ext cx="7773338" cy="1596177"/>
          </a:xfrm>
        </p:spPr>
        <p:txBody>
          <a:bodyPr>
            <a:normAutofit/>
          </a:bodyPr>
          <a:lstStyle/>
          <a:p>
            <a:r>
              <a:rPr lang="en-US" sz="4000" b="1" i="1" dirty="0">
                <a:solidFill>
                  <a:srgbClr val="002060"/>
                </a:solidFill>
                <a:latin typeface="Castellar" panose="020A0402060406010301" pitchFamily="18" charset="0"/>
              </a:rPr>
              <a:t>Tools Required</a:t>
            </a:r>
            <a:endParaRPr lang="en-US" sz="4000" dirty="0"/>
          </a:p>
        </p:txBody>
      </p:sp>
      <p:sp>
        <p:nvSpPr>
          <p:cNvPr id="3" name="Content Placeholder 2"/>
          <p:cNvSpPr>
            <a:spLocks noGrp="1"/>
          </p:cNvSpPr>
          <p:nvPr>
            <p:ph sz="quarter" idx="13"/>
          </p:nvPr>
        </p:nvSpPr>
        <p:spPr>
          <a:xfrm>
            <a:off x="457200" y="1905000"/>
            <a:ext cx="3829520" cy="4191000"/>
          </a:xfrm>
        </p:spPr>
        <p:txBody>
          <a:bodyPr>
            <a:noAutofit/>
          </a:bodyPr>
          <a:lstStyle/>
          <a:p>
            <a:pPr marL="0" indent="0">
              <a:buNone/>
            </a:pPr>
            <a:r>
              <a:rPr lang="en-US" sz="1800" b="1" dirty="0">
                <a:solidFill>
                  <a:srgbClr val="FF0000"/>
                </a:solidFill>
                <a:latin typeface="Times New Roman" panose="02020603050405020304" pitchFamily="18" charset="0"/>
                <a:cs typeface="Times New Roman" panose="02020603050405020304" pitchFamily="18" charset="0"/>
              </a:rPr>
              <a:t>HARDWARE</a:t>
            </a:r>
          </a:p>
          <a:p>
            <a:pPr>
              <a:buFont typeface="Wingdings" panose="05000000000000000000" pitchFamily="2" charset="2"/>
              <a:buChar char="Ø"/>
            </a:pPr>
            <a:r>
              <a:rPr lang="en-IN" sz="1800" cap="none" dirty="0">
                <a:solidFill>
                  <a:prstClr val="black"/>
                </a:solidFill>
                <a:latin typeface="Times New Roman" panose="02020603050405020304" pitchFamily="18" charset="0"/>
                <a:cs typeface="Times New Roman" panose="02020603050405020304" pitchFamily="18" charset="0"/>
              </a:rPr>
              <a:t>ESP-WROOM-32</a:t>
            </a:r>
          </a:p>
          <a:p>
            <a:pPr>
              <a:buFont typeface="Wingdings" panose="05000000000000000000" pitchFamily="2" charset="2"/>
              <a:buChar char="Ø"/>
            </a:pPr>
            <a:r>
              <a:rPr lang="en-IN" sz="1800" cap="none" dirty="0">
                <a:solidFill>
                  <a:prstClr val="black"/>
                </a:solidFill>
                <a:latin typeface="Times New Roman" panose="02020603050405020304" pitchFamily="18" charset="0"/>
                <a:cs typeface="Times New Roman" panose="02020603050405020304" pitchFamily="18" charset="0"/>
              </a:rPr>
              <a:t>Servo motors</a:t>
            </a:r>
          </a:p>
          <a:p>
            <a:pPr>
              <a:buFont typeface="Wingdings" panose="05000000000000000000" pitchFamily="2" charset="2"/>
              <a:buChar char="Ø"/>
            </a:pPr>
            <a:r>
              <a:rPr lang="en-IN" sz="1800" cap="none" dirty="0">
                <a:solidFill>
                  <a:prstClr val="black"/>
                </a:solidFill>
                <a:latin typeface="Times New Roman" panose="02020603050405020304" pitchFamily="18" charset="0"/>
                <a:cs typeface="Times New Roman" panose="02020603050405020304" pitchFamily="18" charset="0"/>
              </a:rPr>
              <a:t>Ultrasonic Sensor</a:t>
            </a:r>
          </a:p>
          <a:p>
            <a:pPr>
              <a:buFont typeface="Wingdings" panose="05000000000000000000" pitchFamily="2" charset="2"/>
              <a:buChar char="Ø"/>
            </a:pPr>
            <a:r>
              <a:rPr lang="en-IN" sz="1800" cap="none" dirty="0">
                <a:solidFill>
                  <a:prstClr val="black"/>
                </a:solidFill>
                <a:latin typeface="Times New Roman" panose="02020603050405020304" pitchFamily="18" charset="0"/>
                <a:cs typeface="Times New Roman" panose="02020603050405020304" pitchFamily="18" charset="0"/>
              </a:rPr>
              <a:t>Relay</a:t>
            </a:r>
          </a:p>
          <a:p>
            <a:pPr>
              <a:buFont typeface="Wingdings" panose="05000000000000000000" pitchFamily="2" charset="2"/>
              <a:buChar char="Ø"/>
            </a:pPr>
            <a:r>
              <a:rPr lang="en-IN" sz="1800" cap="none" dirty="0">
                <a:solidFill>
                  <a:prstClr val="black"/>
                </a:solidFill>
                <a:latin typeface="Times New Roman" panose="02020603050405020304" pitchFamily="18" charset="0"/>
                <a:cs typeface="Times New Roman" panose="02020603050405020304" pitchFamily="18" charset="0"/>
              </a:rPr>
              <a:t>DC Motor Water Pump</a:t>
            </a:r>
          </a:p>
          <a:p>
            <a:pPr>
              <a:buFont typeface="Wingdings" panose="05000000000000000000" pitchFamily="2" charset="2"/>
              <a:buChar char="Ø"/>
            </a:pPr>
            <a:r>
              <a:rPr lang="en-IN" sz="1800" cap="none" dirty="0">
                <a:solidFill>
                  <a:prstClr val="black"/>
                </a:solidFill>
                <a:latin typeface="Times New Roman" panose="02020603050405020304" pitchFamily="18" charset="0"/>
                <a:cs typeface="Times New Roman" panose="02020603050405020304" pitchFamily="18" charset="0"/>
              </a:rPr>
              <a:t>Battery</a:t>
            </a:r>
            <a:endParaRPr lang="en-US" sz="18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4"/>
          </p:nvPr>
        </p:nvSpPr>
        <p:spPr>
          <a:xfrm>
            <a:off x="4495800" y="1905000"/>
            <a:ext cx="3829050" cy="3424107"/>
          </a:xfrm>
        </p:spPr>
        <p:txBody>
          <a:bodyPr/>
          <a:lstStyle/>
          <a:p>
            <a:pPr marL="0" indent="0">
              <a:buNone/>
            </a:pPr>
            <a:r>
              <a:rPr lang="en-US" b="1" dirty="0">
                <a:solidFill>
                  <a:srgbClr val="FF0000"/>
                </a:solidFill>
                <a:latin typeface="Times New Roman" panose="02020603050405020304" pitchFamily="18" charset="0"/>
                <a:cs typeface="Times New Roman" panose="02020603050405020304" pitchFamily="18" charset="0"/>
              </a:rPr>
              <a:t>SOFTWARE</a:t>
            </a:r>
          </a:p>
          <a:p>
            <a:pPr>
              <a:buFont typeface="Wingdings" panose="05000000000000000000" pitchFamily="2" charset="2"/>
              <a:buChar char="Ø"/>
            </a:pPr>
            <a:r>
              <a:rPr lang="en-IN" cap="none" dirty="0">
                <a:solidFill>
                  <a:prstClr val="black"/>
                </a:solidFill>
                <a:latin typeface="Times New Roman" panose="02020603050405020304" pitchFamily="18" charset="0"/>
                <a:cs typeface="Times New Roman" panose="02020603050405020304" pitchFamily="18" charset="0"/>
              </a:rPr>
              <a:t>Arduino IDE</a:t>
            </a:r>
          </a:p>
          <a:p>
            <a:pPr>
              <a:buFont typeface="Wingdings" panose="05000000000000000000" pitchFamily="2" charset="2"/>
              <a:buChar char="Ø"/>
            </a:pPr>
            <a:r>
              <a:rPr lang="en-IN" cap="none" dirty="0">
                <a:solidFill>
                  <a:prstClr val="black"/>
                </a:solidFill>
                <a:latin typeface="Times New Roman" panose="02020603050405020304" pitchFamily="18" charset="0"/>
                <a:cs typeface="Times New Roman" panose="02020603050405020304" pitchFamily="18" charset="0"/>
              </a:rPr>
              <a:t>Voice Flow</a:t>
            </a:r>
          </a:p>
          <a:p>
            <a:pPr>
              <a:buFont typeface="Wingdings" panose="05000000000000000000" pitchFamily="2" charset="2"/>
              <a:buChar char="Ø"/>
            </a:pPr>
            <a:r>
              <a:rPr lang="en-IN" cap="none" dirty="0">
                <a:solidFill>
                  <a:prstClr val="black"/>
                </a:solidFill>
                <a:latin typeface="Times New Roman" panose="02020603050405020304" pitchFamily="18" charset="0"/>
                <a:cs typeface="Times New Roman" panose="02020603050405020304" pitchFamily="18" charset="0"/>
              </a:rPr>
              <a:t>Blynk Console</a:t>
            </a: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351503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b="1" i="1" dirty="0">
                <a:solidFill>
                  <a:srgbClr val="FF0000"/>
                </a:solidFill>
                <a:latin typeface="Castellar" panose="020A0402060406010301" pitchFamily="18" charset="0"/>
              </a:rPr>
              <a:t/>
            </a:r>
            <a:br>
              <a:rPr lang="en-US" b="1" i="1" dirty="0">
                <a:solidFill>
                  <a:srgbClr val="FF0000"/>
                </a:solidFill>
                <a:latin typeface="Castellar" panose="020A0402060406010301" pitchFamily="18" charset="0"/>
              </a:rPr>
            </a:br>
            <a:endParaRPr lang="en-US" dirty="0"/>
          </a:p>
        </p:txBody>
      </p:sp>
      <p:sp>
        <p:nvSpPr>
          <p:cNvPr id="12" name="Content Placeholder 11"/>
          <p:cNvSpPr>
            <a:spLocks noGrp="1"/>
          </p:cNvSpPr>
          <p:nvPr>
            <p:ph sz="quarter" idx="13"/>
          </p:nvPr>
        </p:nvSpPr>
        <p:spPr>
          <a:xfrm>
            <a:off x="459509" y="1574872"/>
            <a:ext cx="4038600" cy="4525963"/>
          </a:xfrm>
        </p:spPr>
        <p:txBody>
          <a:bodyPr/>
          <a:lstStyle/>
          <a:p>
            <a:pPr algn="just">
              <a:lnSpc>
                <a:spcPct val="150000"/>
              </a:lnSpc>
              <a:buFont typeface="Wingdings" panose="05000000000000000000" pitchFamily="2" charset="2"/>
              <a:buChar char="§"/>
            </a:pPr>
            <a:r>
              <a:rPr lang="en-IN" sz="2200" b="1" dirty="0">
                <a:solidFill>
                  <a:srgbClr val="FF0000"/>
                </a:solidFill>
                <a:latin typeface="Times New Roman" panose="02020603050405020304" pitchFamily="18" charset="0"/>
                <a:cs typeface="Times New Roman" panose="02020603050405020304" pitchFamily="18" charset="0"/>
              </a:rPr>
              <a:t>Microcontroller: </a:t>
            </a:r>
          </a:p>
          <a:p>
            <a:pPr marL="342900" lvl="0" indent="-342900" algn="just">
              <a:lnSpc>
                <a:spcPct val="150000"/>
              </a:lnSpc>
              <a:spcBef>
                <a:spcPct val="20000"/>
              </a:spcBef>
              <a:buClrTx/>
              <a:buFont typeface="Courier New" panose="02070309020205020404" pitchFamily="49" charset="0"/>
              <a:buChar char="o"/>
            </a:pPr>
            <a:r>
              <a:rPr lang="en-IN" cap="none" dirty="0">
                <a:solidFill>
                  <a:prstClr val="black"/>
                </a:solidFill>
                <a:latin typeface="Times New Roman" panose="02020603050405020304" pitchFamily="18" charset="0"/>
                <a:cs typeface="Times New Roman" panose="02020603050405020304" pitchFamily="18" charset="0"/>
              </a:rPr>
              <a:t>We use ESP-WROOM-32 for all the I/O connections.</a:t>
            </a:r>
          </a:p>
          <a:p>
            <a:pPr marL="285750" lvl="0" indent="-285750" algn="just">
              <a:lnSpc>
                <a:spcPct val="150000"/>
              </a:lnSpc>
              <a:spcBef>
                <a:spcPct val="20000"/>
              </a:spcBef>
              <a:buClrTx/>
              <a:buFont typeface="Courier New" panose="02070309020205020404" pitchFamily="49" charset="0"/>
              <a:buChar char="o"/>
            </a:pPr>
            <a:r>
              <a:rPr lang="en-IN" cap="none" dirty="0">
                <a:solidFill>
                  <a:prstClr val="black"/>
                </a:solidFill>
                <a:latin typeface="Times New Roman" panose="02020603050405020304" pitchFamily="18" charset="0"/>
                <a:cs typeface="Times New Roman" panose="02020603050405020304" pitchFamily="18" charset="0"/>
              </a:rPr>
              <a:t>Here the control unit is Arduino IDE software to program the sensor</a:t>
            </a:r>
            <a:endParaRPr lang="en-US" cap="none" dirty="0">
              <a:solidFill>
                <a:prstClr val="black"/>
              </a:solidFill>
              <a:latin typeface="Times New Roman" panose="02020603050405020304" pitchFamily="18" charset="0"/>
              <a:cs typeface="Times New Roman" panose="02020603050405020304" pitchFamily="18" charset="0"/>
            </a:endParaRPr>
          </a:p>
          <a:p>
            <a:endParaRPr lang="en-US" dirty="0"/>
          </a:p>
        </p:txBody>
      </p:sp>
      <p:pic>
        <p:nvPicPr>
          <p:cNvPr id="16" name="Content Placeholder 15"/>
          <p:cNvPicPr>
            <a:picLocks noGrp="1" noChangeAspect="1"/>
          </p:cNvPicPr>
          <p:nvPr>
            <p:ph sz="quarter" idx="14"/>
          </p:nvPr>
        </p:nvPicPr>
        <p:blipFill>
          <a:blip r:embed="rId2"/>
          <a:stretch>
            <a:fillRect/>
          </a:stretch>
        </p:blipFill>
        <p:spPr>
          <a:xfrm>
            <a:off x="4498109" y="1752723"/>
            <a:ext cx="4562728" cy="3512837"/>
          </a:xfrm>
          <a:prstGeom prst="rect">
            <a:avLst/>
          </a:prstGeom>
        </p:spPr>
      </p:pic>
    </p:spTree>
    <p:extLst>
      <p:ext uri="{BB962C8B-B14F-4D97-AF65-F5344CB8AC3E}">
        <p14:creationId xmlns:p14="http://schemas.microsoft.com/office/powerpoint/2010/main" val="2749257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457200" y="1170781"/>
            <a:ext cx="4521549" cy="5257800"/>
          </a:xfrm>
        </p:spPr>
        <p:txBody>
          <a:bodyPr>
            <a:normAutofit fontScale="25000" lnSpcReduction="20000"/>
          </a:bodyPr>
          <a:lstStyle/>
          <a:p>
            <a:pPr algn="just">
              <a:buFont typeface="Wingdings" panose="05000000000000000000" pitchFamily="2" charset="2"/>
              <a:buChar char="§"/>
            </a:pPr>
            <a:r>
              <a:rPr lang="en-IN" sz="8800" b="1" dirty="0">
                <a:solidFill>
                  <a:srgbClr val="FF0000"/>
                </a:solidFill>
                <a:latin typeface="Times New Roman" panose="02020603050405020304" pitchFamily="18" charset="0"/>
                <a:cs typeface="Times New Roman" panose="02020603050405020304" pitchFamily="18" charset="0"/>
              </a:rPr>
              <a:t>Servo Motors</a:t>
            </a:r>
            <a:endParaRPr lang="en-US" sz="8800" b="1" dirty="0">
              <a:solidFill>
                <a:srgbClr val="FF0000"/>
              </a:solidFill>
              <a:latin typeface="Times New Roman" panose="02020603050405020304" pitchFamily="18" charset="0"/>
              <a:cs typeface="Times New Roman" panose="02020603050405020304" pitchFamily="18" charset="0"/>
            </a:endParaRPr>
          </a:p>
          <a:p>
            <a:pPr marL="285750" lvl="0" indent="-285750" algn="just">
              <a:lnSpc>
                <a:spcPct val="150000"/>
              </a:lnSpc>
              <a:spcBef>
                <a:spcPct val="20000"/>
              </a:spcBef>
              <a:buClrTx/>
              <a:buFont typeface="Courier New" panose="02070309020205020404" pitchFamily="49" charset="0"/>
              <a:buChar char="o"/>
            </a:pPr>
            <a:r>
              <a:rPr lang="en-IN" sz="8000" cap="none" dirty="0">
                <a:solidFill>
                  <a:prstClr val="black"/>
                </a:solidFill>
                <a:latin typeface="Times New Roman" panose="02020603050405020304" pitchFamily="18" charset="0"/>
                <a:cs typeface="Times New Roman" panose="02020603050405020304" pitchFamily="18" charset="0"/>
              </a:rPr>
              <a:t>Servo motors allow to precisely control the rotation angle of the taps.</a:t>
            </a:r>
          </a:p>
          <a:p>
            <a:pPr marL="285750" lvl="0" indent="-285750" algn="just">
              <a:lnSpc>
                <a:spcPct val="150000"/>
              </a:lnSpc>
              <a:spcBef>
                <a:spcPct val="20000"/>
              </a:spcBef>
              <a:buClrTx/>
              <a:buFont typeface="Courier New" panose="02070309020205020404" pitchFamily="49" charset="0"/>
              <a:buChar char="o"/>
            </a:pPr>
            <a:r>
              <a:rPr lang="en-IN" sz="8000" cap="none" dirty="0">
                <a:solidFill>
                  <a:prstClr val="black"/>
                </a:solidFill>
                <a:latin typeface="Times New Roman" panose="02020603050405020304" pitchFamily="18" charset="0"/>
                <a:cs typeface="Times New Roman" panose="02020603050405020304" pitchFamily="18" charset="0"/>
              </a:rPr>
              <a:t>These are used to control and rotate the valve handles of hot and cold water supplies.</a:t>
            </a:r>
          </a:p>
          <a:p>
            <a:pPr marL="285750" lvl="0" indent="-285750" algn="just">
              <a:lnSpc>
                <a:spcPct val="150000"/>
              </a:lnSpc>
              <a:spcBef>
                <a:spcPct val="20000"/>
              </a:spcBef>
              <a:buClrTx/>
              <a:buFont typeface="Courier New" panose="02070309020205020404" pitchFamily="49" charset="0"/>
              <a:buChar char="o"/>
            </a:pPr>
            <a:r>
              <a:rPr lang="en-IN" sz="8000" b="1" cap="none"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Usage of Servo Motors:</a:t>
            </a:r>
          </a:p>
          <a:p>
            <a:pPr marL="342900" lvl="0" indent="-342900" algn="just">
              <a:lnSpc>
                <a:spcPct val="150000"/>
              </a:lnSpc>
              <a:spcBef>
                <a:spcPct val="20000"/>
              </a:spcBef>
              <a:buClrTx/>
              <a:buFont typeface="Wingdings" panose="05000000000000000000" pitchFamily="2" charset="2"/>
              <a:buChar char="ü"/>
            </a:pPr>
            <a:r>
              <a:rPr lang="en-IN" sz="8000" cap="none"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Hot Water:- ¾ Hot + ¼ Cold</a:t>
            </a:r>
          </a:p>
          <a:p>
            <a:pPr marL="342900" lvl="0" indent="-342900" algn="just">
              <a:lnSpc>
                <a:spcPct val="150000"/>
              </a:lnSpc>
              <a:spcBef>
                <a:spcPct val="20000"/>
              </a:spcBef>
              <a:buClrTx/>
              <a:buFont typeface="Wingdings" panose="05000000000000000000" pitchFamily="2" charset="2"/>
              <a:buChar char="ü"/>
            </a:pPr>
            <a:r>
              <a:rPr lang="en-IN" sz="8000" cap="none"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Normal </a:t>
            </a:r>
            <a:r>
              <a:rPr lang="en-IN" sz="8000" cap="none"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Water</a:t>
            </a:r>
            <a:r>
              <a:rPr lang="en-IN" sz="8000" cap="none"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 ½ Hot + ½ Cold</a:t>
            </a:r>
          </a:p>
          <a:p>
            <a:pPr marL="342900" lvl="0" indent="-342900" algn="just">
              <a:lnSpc>
                <a:spcPct val="150000"/>
              </a:lnSpc>
              <a:spcBef>
                <a:spcPct val="20000"/>
              </a:spcBef>
              <a:buClrTx/>
              <a:buFont typeface="Wingdings" panose="05000000000000000000" pitchFamily="2" charset="2"/>
              <a:buChar char="ü"/>
            </a:pPr>
            <a:r>
              <a:rPr lang="en-IN" sz="8000" cap="none"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Cold</a:t>
            </a:r>
            <a:r>
              <a:rPr lang="en-IN" sz="8000" cap="none"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8000" cap="none"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Water:- 0 Hot + 1 Cold</a:t>
            </a:r>
            <a:endParaRPr lang="en-US" sz="8000" cap="none" dirty="0">
              <a:solidFill>
                <a:prstClr val="black"/>
              </a:solidFill>
              <a:latin typeface="Times New Roman" panose="02020603050405020304" pitchFamily="18" charset="0"/>
              <a:ea typeface="Times New Roman" panose="02020603050405020304" pitchFamily="18" charset="0"/>
            </a:endParaRPr>
          </a:p>
          <a:p>
            <a:endParaRPr lang="en-US" dirty="0"/>
          </a:p>
        </p:txBody>
      </p:sp>
      <p:pic>
        <p:nvPicPr>
          <p:cNvPr id="13" name="Content Placeholder 12"/>
          <p:cNvPicPr>
            <a:picLocks noGrp="1" noChangeAspect="1"/>
          </p:cNvPicPr>
          <p:nvPr>
            <p:ph sz="quarter" idx="14"/>
          </p:nvPr>
        </p:nvPicPr>
        <p:blipFill>
          <a:blip r:embed="rId2"/>
          <a:stretch>
            <a:fillRect/>
          </a:stretch>
        </p:blipFill>
        <p:spPr>
          <a:xfrm>
            <a:off x="5283549" y="2237581"/>
            <a:ext cx="3479451" cy="3124200"/>
          </a:xfrm>
          <a:prstGeom prst="rect">
            <a:avLst/>
          </a:prstGeom>
        </p:spPr>
      </p:pic>
    </p:spTree>
    <p:extLst>
      <p:ext uri="{BB962C8B-B14F-4D97-AF65-F5344CB8AC3E}">
        <p14:creationId xmlns:p14="http://schemas.microsoft.com/office/powerpoint/2010/main" val="168063821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3302</TotalTime>
  <Words>1158</Words>
  <Application>Microsoft Office PowerPoint</Application>
  <PresentationFormat>On-screen Show (4:3)</PresentationFormat>
  <Paragraphs>116</Paragraphs>
  <Slides>22</Slides>
  <Notes>0</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Algerian</vt:lpstr>
      <vt:lpstr>Arial</vt:lpstr>
      <vt:lpstr>Arial Rounded MT Bold</vt:lpstr>
      <vt:lpstr>Bahnschrift</vt:lpstr>
      <vt:lpstr>Book Antiqua</vt:lpstr>
      <vt:lpstr>Bookman Old Style</vt:lpstr>
      <vt:lpstr>Calibri</vt:lpstr>
      <vt:lpstr>Castellar</vt:lpstr>
      <vt:lpstr>Comic Sans MS</vt:lpstr>
      <vt:lpstr>Cooper Black</vt:lpstr>
      <vt:lpstr>Courier New</vt:lpstr>
      <vt:lpstr>Times New Roman</vt:lpstr>
      <vt:lpstr>Tw Cen MT</vt:lpstr>
      <vt:lpstr>Wingdings</vt:lpstr>
      <vt:lpstr>Droplet</vt:lpstr>
      <vt:lpstr>  Design of Automated Shower  For Physically Challenged Individuals </vt:lpstr>
      <vt:lpstr>PowerPoint Presentation</vt:lpstr>
      <vt:lpstr>Abstract</vt:lpstr>
      <vt:lpstr>PowerPoint Presentation</vt:lpstr>
      <vt:lpstr>PowerPoint Presentation</vt:lpstr>
      <vt:lpstr>PowerPoint Presentation</vt:lpstr>
      <vt:lpstr>Tools Required</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CONCLUSION </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dc:creator>
  <cp:lastModifiedBy>RADIUS</cp:lastModifiedBy>
  <cp:revision>148</cp:revision>
  <dcterms:created xsi:type="dcterms:W3CDTF">2022-12-20T06:26:02Z</dcterms:created>
  <dcterms:modified xsi:type="dcterms:W3CDTF">2023-12-22T08:00:13Z</dcterms:modified>
</cp:coreProperties>
</file>